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56"/>
  </p:notesMasterIdLst>
  <p:sldIdLst>
    <p:sldId id="387" r:id="rId2"/>
    <p:sldId id="347" r:id="rId3"/>
    <p:sldId id="423" r:id="rId4"/>
    <p:sldId id="314" r:id="rId5"/>
    <p:sldId id="487" r:id="rId6"/>
    <p:sldId id="486" r:id="rId7"/>
    <p:sldId id="485" r:id="rId8"/>
    <p:sldId id="311" r:id="rId9"/>
    <p:sldId id="484" r:id="rId10"/>
    <p:sldId id="488" r:id="rId11"/>
    <p:sldId id="569" r:id="rId12"/>
    <p:sldId id="514" r:id="rId13"/>
    <p:sldId id="393" r:id="rId14"/>
    <p:sldId id="513" r:id="rId15"/>
    <p:sldId id="519" r:id="rId16"/>
    <p:sldId id="518" r:id="rId17"/>
    <p:sldId id="539" r:id="rId18"/>
    <p:sldId id="540" r:id="rId19"/>
    <p:sldId id="548" r:id="rId20"/>
    <p:sldId id="549" r:id="rId21"/>
    <p:sldId id="497" r:id="rId22"/>
    <p:sldId id="570" r:id="rId23"/>
    <p:sldId id="571" r:id="rId24"/>
    <p:sldId id="502" r:id="rId25"/>
    <p:sldId id="522" r:id="rId26"/>
    <p:sldId id="523" r:id="rId27"/>
    <p:sldId id="525" r:id="rId28"/>
    <p:sldId id="528" r:id="rId29"/>
    <p:sldId id="526" r:id="rId30"/>
    <p:sldId id="524" r:id="rId31"/>
    <p:sldId id="527" r:id="rId32"/>
    <p:sldId id="591" r:id="rId33"/>
    <p:sldId id="520" r:id="rId34"/>
    <p:sldId id="617" r:id="rId35"/>
    <p:sldId id="619" r:id="rId36"/>
    <p:sldId id="621" r:id="rId37"/>
    <p:sldId id="618" r:id="rId38"/>
    <p:sldId id="620" r:id="rId39"/>
    <p:sldId id="588" r:id="rId40"/>
    <p:sldId id="603" r:id="rId41"/>
    <p:sldId id="622" r:id="rId42"/>
    <p:sldId id="598" r:id="rId43"/>
    <p:sldId id="604" r:id="rId44"/>
    <p:sldId id="600" r:id="rId45"/>
    <p:sldId id="636" r:id="rId46"/>
    <p:sldId id="637" r:id="rId47"/>
    <p:sldId id="597" r:id="rId48"/>
    <p:sldId id="623" r:id="rId49"/>
    <p:sldId id="624" r:id="rId50"/>
    <p:sldId id="632" r:id="rId51"/>
    <p:sldId id="633" r:id="rId52"/>
    <p:sldId id="634" r:id="rId53"/>
    <p:sldId id="635" r:id="rId54"/>
    <p:sldId id="49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A26"/>
    <a:srgbClr val="F4EE00"/>
    <a:srgbClr val="333333"/>
    <a:srgbClr val="30CD30"/>
    <a:srgbClr val="FFFFFF"/>
    <a:srgbClr val="8FC7D6"/>
    <a:srgbClr val="4169E1"/>
    <a:srgbClr val="80B1D3"/>
    <a:srgbClr val="2BCB2B"/>
    <a:srgbClr val="BEB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9" autoAdjust="0"/>
    <p:restoredTop sz="81283" autoAdjust="0"/>
  </p:normalViewPr>
  <p:slideViewPr>
    <p:cSldViewPr snapToGrid="0">
      <p:cViewPr>
        <p:scale>
          <a:sx n="56" d="100"/>
          <a:sy n="56" d="100"/>
        </p:scale>
        <p:origin x="888" y="4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6F0C5-C6C4-4F2D-80A0-34C0AB2B1EF3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4EA1E-4A79-44B3-AA42-18A84773C7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44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41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397D49-9728-499F-B00E-856F90A1E9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283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05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58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11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0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4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3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2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67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0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4EA1E-4A79-44B3-AA42-18A84773C7C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397D49-9728-499F-B00E-856F90A1E9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52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397D49-9728-499F-B00E-856F90A1E95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661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77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4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3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3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8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1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9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84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08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1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3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088E8-0558-4298-8A96-747A8678D129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71D40-5AD8-4980-9F42-9AB86A574B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01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emf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jpeg"/><Relationship Id="rId5" Type="http://schemas.openxmlformats.org/officeDocument/2006/relationships/image" Target="../media/image25.jpeg"/><Relationship Id="rId4" Type="http://schemas.openxmlformats.org/officeDocument/2006/relationships/image" Target="../media/image9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eg"/><Relationship Id="rId10" Type="http://schemas.openxmlformats.org/officeDocument/2006/relationships/image" Target="../media/image8.jpeg"/><Relationship Id="rId4" Type="http://schemas.openxmlformats.org/officeDocument/2006/relationships/image" Target="../media/image5.jpe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6.jpeg"/><Relationship Id="rId4" Type="http://schemas.openxmlformats.org/officeDocument/2006/relationships/image" Target="../media/image10.png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60"/>
          <a:stretch/>
        </p:blipFill>
        <p:spPr>
          <a:xfrm>
            <a:off x="-10510" y="-10027"/>
            <a:ext cx="12202510" cy="6889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3376" y="5458207"/>
            <a:ext cx="468942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200" b="1" dirty="0" smtClean="0">
                <a:solidFill>
                  <a:srgbClr val="FFFFFF"/>
                </a:solidFill>
                <a:latin typeface="Montserrat Light" panose="00000400000000000000" pitchFamily="50" charset="0"/>
                <a:ea typeface="Roboto Slab" pitchFamily="2" charset="0"/>
                <a:cs typeface="Segoe UI Semilight" panose="020B0402040204020203" pitchFamily="34" charset="0"/>
              </a:rPr>
              <a:t>Allen Hurlbert</a:t>
            </a:r>
          </a:p>
          <a:p>
            <a:pPr algn="ctr">
              <a:spcBef>
                <a:spcPts val="1800"/>
              </a:spcBef>
            </a:pPr>
            <a:r>
              <a:rPr lang="en-US" sz="3200" b="1" smtClean="0">
                <a:solidFill>
                  <a:srgbClr val="FFFFFF"/>
                </a:solidFill>
                <a:latin typeface="Montserrat Light" panose="00000400000000000000" pitchFamily="50" charset="0"/>
                <a:ea typeface="Roboto Slab" pitchFamily="2" charset="0"/>
                <a:cs typeface="Segoe UI Semilight" panose="020B0402040204020203" pitchFamily="34" charset="0"/>
              </a:rPr>
              <a:t>Sarah Yelton</a:t>
            </a:r>
            <a:endParaRPr lang="en-US" sz="2000" dirty="0" smtClean="0">
              <a:solidFill>
                <a:srgbClr val="FFFFFF"/>
              </a:solidFill>
              <a:latin typeface="Montserrat Light" panose="00000400000000000000" pitchFamily="50" charset="0"/>
              <a:ea typeface="Roboto Slab" pitchFamily="2" charset="0"/>
              <a:cs typeface="Segoe UI Semilight" panose="020B0402040204020203" pitchFamily="34" charset="0"/>
            </a:endParaRPr>
          </a:p>
        </p:txBody>
      </p:sp>
      <p:sp>
        <p:nvSpPr>
          <p:cNvPr id="5" name="AutoShape 6" descr="http://img1.123freevectors.com/wp-content/uploads/animals_big/066_free-vector-birds-pack.pn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4847" y="497172"/>
            <a:ext cx="888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FF00"/>
                </a:solidFill>
                <a:latin typeface="Kaushan Script" panose="03060602040705080205" pitchFamily="66" charset="0"/>
                <a:cs typeface="Segoe UI Semilight" panose="020B0402040204020203" pitchFamily="34" charset="0"/>
              </a:rPr>
              <a:t>Caterpillars Count! 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203339" y="1651878"/>
            <a:ext cx="12336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Montserrat Light" panose="00000400000000000000" pitchFamily="50" charset="0"/>
              </a:rPr>
              <a:t>CITIZEN SCIENTISTS TRACKING THE PHENOLOGY OF BIRD FOOD </a:t>
            </a:r>
            <a:endParaRPr lang="en-US" sz="2800" dirty="0">
              <a:solidFill>
                <a:srgbClr val="FFFFFF"/>
              </a:solidFill>
              <a:latin typeface="Montserrat Light" panose="00000400000000000000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08894" y="5525442"/>
            <a:ext cx="5073825" cy="1184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2800" dirty="0" smtClean="0">
                <a:solidFill>
                  <a:srgbClr val="FFFFFF"/>
                </a:solidFill>
                <a:latin typeface="Montserrat Light" panose="00000400000000000000" pitchFamily="50" charset="0"/>
                <a:ea typeface="Roboto Slab" pitchFamily="2" charset="0"/>
                <a:cs typeface="Segoe UI Semilight" panose="020B0402040204020203" pitchFamily="34" charset="0"/>
              </a:rPr>
              <a:t>University of North Carolina</a:t>
            </a:r>
          </a:p>
          <a:p>
            <a:pPr algn="ctr">
              <a:spcBef>
                <a:spcPts val="1800"/>
              </a:spcBef>
            </a:pPr>
            <a:r>
              <a:rPr lang="en-US" sz="2800" dirty="0" smtClean="0">
                <a:solidFill>
                  <a:srgbClr val="FFFFFF"/>
                </a:solidFill>
                <a:latin typeface="Montserrat Light" panose="00000400000000000000" pitchFamily="50" charset="0"/>
                <a:ea typeface="Roboto Slab" pitchFamily="2" charset="0"/>
                <a:cs typeface="Segoe UI Semilight" panose="020B0402040204020203" pitchFamily="34" charset="0"/>
              </a:rPr>
              <a:t>Chapel Hill</a:t>
            </a:r>
          </a:p>
        </p:txBody>
      </p:sp>
    </p:spTree>
    <p:extLst>
      <p:ext uri="{BB962C8B-B14F-4D97-AF65-F5344CB8AC3E}">
        <p14:creationId xmlns:p14="http://schemas.microsoft.com/office/powerpoint/2010/main" val="21559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But many others are having trouble adjusting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0" name="Picture 2" descr="File:RosebreastedGrosbeak08.jpg"/>
          <p:cNvPicPr>
            <a:picLocks noChangeAspect="1" noChangeArrowheads="1"/>
          </p:cNvPicPr>
          <p:nvPr/>
        </p:nvPicPr>
        <p:blipFill rotWithShape="1">
          <a:blip r:embed="rId3" cstate="print"/>
          <a:srcRect l="10998" r="23844"/>
          <a:stretch/>
        </p:blipFill>
        <p:spPr bwMode="auto">
          <a:xfrm>
            <a:off x="8587294" y="1468265"/>
            <a:ext cx="2380892" cy="237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10" descr="http://d2zntewxcgdtk7.cloudfront.net/Eastern_Wood-Pewee_s52-13-194_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5813" y="1468265"/>
            <a:ext cx="1901185" cy="237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22639" t="676" r="6919" b="676"/>
          <a:stretch/>
        </p:blipFill>
        <p:spPr bwMode="auto">
          <a:xfrm>
            <a:off x="1199396" y="1468265"/>
            <a:ext cx="2377440" cy="237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http://www.mbr-pwrc.usgs.gov/bbs/graphs10/s04610EAS.png"/>
          <p:cNvPicPr>
            <a:picLocks noChangeAspect="1" noChangeArrowheads="1"/>
          </p:cNvPicPr>
          <p:nvPr/>
        </p:nvPicPr>
        <p:blipFill>
          <a:blip r:embed="rId6" cstate="print"/>
          <a:srcRect t="12926"/>
          <a:stretch>
            <a:fillRect/>
          </a:stretch>
        </p:blipFill>
        <p:spPr bwMode="auto">
          <a:xfrm>
            <a:off x="4461260" y="4388204"/>
            <a:ext cx="2812414" cy="2444478"/>
          </a:xfrm>
          <a:prstGeom prst="rect">
            <a:avLst/>
          </a:prstGeom>
          <a:noFill/>
        </p:spPr>
      </p:pic>
      <p:pic>
        <p:nvPicPr>
          <p:cNvPr id="4100" name="Picture 4" descr="http://www.mbr-pwrc.usgs.gov/bbs/graphs10/s06130EAS.png"/>
          <p:cNvPicPr>
            <a:picLocks noChangeAspect="1" noChangeArrowheads="1"/>
          </p:cNvPicPr>
          <p:nvPr/>
        </p:nvPicPr>
        <p:blipFill>
          <a:blip r:embed="rId7" cstate="print"/>
          <a:srcRect t="12926"/>
          <a:stretch>
            <a:fillRect/>
          </a:stretch>
        </p:blipFill>
        <p:spPr bwMode="auto">
          <a:xfrm>
            <a:off x="962525" y="4388204"/>
            <a:ext cx="2765969" cy="2444478"/>
          </a:xfrm>
          <a:prstGeom prst="rect">
            <a:avLst/>
          </a:prstGeom>
          <a:noFill/>
        </p:spPr>
      </p:pic>
      <p:pic>
        <p:nvPicPr>
          <p:cNvPr id="4102" name="Picture 6" descr="http://www.mbr-pwrc.usgs.gov/bbs/graphs10/s05950EAS.png"/>
          <p:cNvPicPr>
            <a:picLocks noChangeAspect="1" noChangeArrowheads="1"/>
          </p:cNvPicPr>
          <p:nvPr/>
        </p:nvPicPr>
        <p:blipFill>
          <a:blip r:embed="rId8" cstate="print"/>
          <a:srcRect t="12926"/>
          <a:stretch>
            <a:fillRect/>
          </a:stretch>
        </p:blipFill>
        <p:spPr bwMode="auto">
          <a:xfrm>
            <a:off x="8316235" y="4366957"/>
            <a:ext cx="2812416" cy="2444478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1605846" y="4151928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Montserrat Medium" panose="00000600000000000000" pitchFamily="50" charset="0"/>
              </a:rPr>
              <a:t>BARN SWALLOW</a:t>
            </a:r>
            <a:endParaRPr lang="en-US" sz="1400" dirty="0">
              <a:solidFill>
                <a:srgbClr val="0070C0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0110" y="4172604"/>
            <a:ext cx="2598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Montserrat Medium" panose="00000600000000000000" pitchFamily="50" charset="0"/>
              </a:rPr>
              <a:t>EASTERN WOOD-PEWEE</a:t>
            </a:r>
            <a:endParaRPr lang="en-US" sz="1400" dirty="0">
              <a:solidFill>
                <a:srgbClr val="0070C0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4720" y="4132121"/>
            <a:ext cx="284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Montserrat Medium" panose="00000600000000000000" pitchFamily="50" charset="0"/>
              </a:rPr>
              <a:t>ROSE-BREASTED GROSBEAK</a:t>
            </a:r>
            <a:endParaRPr lang="en-US" sz="1400" dirty="0">
              <a:solidFill>
                <a:srgbClr val="0070C0"/>
              </a:solidFill>
              <a:latin typeface="Montserrat Medium" panose="00000600000000000000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126093" y="542577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</a:rPr>
              <a:t>Abundance</a:t>
            </a:r>
          </a:p>
        </p:txBody>
      </p:sp>
    </p:spTree>
    <p:extLst>
      <p:ext uri="{BB962C8B-B14F-4D97-AF65-F5344CB8AC3E}">
        <p14:creationId xmlns:p14="http://schemas.microsoft.com/office/powerpoint/2010/main" val="1222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ience.sciencemag.org/content/sci/345/6195/401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1" b="49896"/>
          <a:stretch/>
        </p:blipFill>
        <p:spPr bwMode="auto">
          <a:xfrm>
            <a:off x="898497" y="1928161"/>
            <a:ext cx="4882101" cy="428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science.sciencemag.org/content/sci/345/6195/401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60" r="52601"/>
          <a:stretch/>
        </p:blipFill>
        <p:spPr bwMode="auto">
          <a:xfrm>
            <a:off x="6736081" y="2019155"/>
            <a:ext cx="4507064" cy="41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9721" y="142488"/>
            <a:ext cx="11012557" cy="1325563"/>
          </a:xfrm>
        </p:spPr>
        <p:txBody>
          <a:bodyPr/>
          <a:lstStyle/>
          <a:p>
            <a:r>
              <a:rPr lang="en-US" dirty="0" smtClean="0"/>
              <a:t>Insects are showing widespread declines globally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650109" y="6348481"/>
            <a:ext cx="1541891" cy="509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sz="1400" dirty="0" err="1" smtClean="0"/>
              <a:t>Dirzo</a:t>
            </a:r>
            <a:r>
              <a:rPr lang="en-US" sz="1400" dirty="0" smtClean="0"/>
              <a:t> et al. 2014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898497" y="1928161"/>
            <a:ext cx="302150" cy="298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2520" y="727390"/>
            <a:ext cx="1003464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688A26"/>
                </a:solidFill>
                <a:latin typeface="Roboto Slab" pitchFamily="2" charset="0"/>
                <a:ea typeface="Roboto Slab" pitchFamily="2" charset="0"/>
              </a:rPr>
              <a:t>Problem</a:t>
            </a:r>
          </a:p>
          <a:p>
            <a:r>
              <a:rPr lang="en-US" sz="1000" dirty="0">
                <a:solidFill>
                  <a:srgbClr val="688A26"/>
                </a:solidFill>
                <a:latin typeface="Roboto Slab" pitchFamily="2" charset="0"/>
                <a:ea typeface="Roboto Slab" pitchFamily="2" charset="0"/>
              </a:rPr>
              <a:t>	</a:t>
            </a:r>
          </a:p>
          <a:p>
            <a:r>
              <a:rPr lang="en-US" sz="32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Quantifying </a:t>
            </a:r>
            <a:r>
              <a:rPr lang="en-US" sz="3200" dirty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bird food in an area, and </a:t>
            </a:r>
            <a:r>
              <a:rPr lang="en-US" sz="32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how </a:t>
            </a:r>
            <a:r>
              <a:rPr lang="en-US" sz="3200" dirty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that varies over time</a:t>
            </a:r>
          </a:p>
          <a:p>
            <a:endParaRPr lang="en-US" sz="3600" dirty="0">
              <a:solidFill>
                <a:srgbClr val="688A26"/>
              </a:solidFill>
              <a:latin typeface="Roboto Slab" pitchFamily="2" charset="0"/>
              <a:ea typeface="Roboto Slab" pitchFamily="2" charset="0"/>
            </a:endParaRPr>
          </a:p>
          <a:p>
            <a:endParaRPr lang="en-US" sz="3600" dirty="0">
              <a:solidFill>
                <a:srgbClr val="688A26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3600" dirty="0">
                <a:solidFill>
                  <a:srgbClr val="688A26"/>
                </a:solidFill>
                <a:latin typeface="Roboto Slab" pitchFamily="2" charset="0"/>
                <a:ea typeface="Roboto Slab" pitchFamily="2" charset="0"/>
              </a:rPr>
              <a:t>Challenge</a:t>
            </a:r>
          </a:p>
          <a:p>
            <a:endParaRPr lang="en-US" sz="1000" dirty="0">
              <a:solidFill>
                <a:srgbClr val="688A26"/>
              </a:solidFill>
              <a:latin typeface="Roboto Slab" pitchFamily="2" charset="0"/>
              <a:ea typeface="Roboto Slab" pitchFamily="2" charset="0"/>
            </a:endParaRPr>
          </a:p>
          <a:p>
            <a:r>
              <a:rPr lang="en-US" sz="32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Arthropods </a:t>
            </a:r>
            <a:r>
              <a:rPr lang="en-US" sz="3200" dirty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are patchily distributed;</a:t>
            </a:r>
          </a:p>
          <a:p>
            <a:r>
              <a:rPr lang="en-US" sz="32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Need </a:t>
            </a:r>
            <a:r>
              <a:rPr lang="en-US" sz="3200" dirty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to have high sampling effort, </a:t>
            </a:r>
            <a:r>
              <a:rPr lang="en-US" sz="32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repeated monitoring</a:t>
            </a:r>
            <a:endParaRPr lang="en-US" sz="3200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02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58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1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838200" y="1020454"/>
            <a:ext cx="10515600" cy="2057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Collect data on the seasonal abundance of caterpillars and other foliage arthropods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on different tree species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in </a:t>
            </a:r>
            <a:r>
              <a:rPr lang="en-US" dirty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different habitat types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i</a:t>
            </a: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n </a:t>
            </a:r>
            <a:r>
              <a:rPr lang="en-US" dirty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different </a:t>
            </a: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regions</a:t>
            </a:r>
            <a:endParaRPr lang="en-US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-1725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Science Goals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3498378" y="3487845"/>
            <a:ext cx="5501613" cy="3240479"/>
            <a:chOff x="374" y="854"/>
            <a:chExt cx="4966" cy="2925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4" y="854"/>
              <a:ext cx="4958" cy="2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" y="854"/>
              <a:ext cx="4966" cy="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 descr="5443 co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4" t="15536" r="11917" b="1668"/>
          <a:stretch/>
        </p:blipFill>
        <p:spPr bwMode="auto">
          <a:xfrm>
            <a:off x="8186359" y="3193883"/>
            <a:ext cx="2256090" cy="1047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5647765" y="3568527"/>
            <a:ext cx="13447" cy="202544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652248" y="5688106"/>
            <a:ext cx="8964" cy="47512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606985" y="3613351"/>
            <a:ext cx="8968" cy="254988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508376" y="4254854"/>
            <a:ext cx="134472" cy="828134"/>
          </a:xfrm>
          <a:prstGeom prst="line">
            <a:avLst/>
          </a:prstGeom>
          <a:ln w="38100">
            <a:solidFill>
              <a:srgbClr val="30CD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1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-1725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Science Goals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3498378" y="3487845"/>
            <a:ext cx="5501613" cy="3240479"/>
            <a:chOff x="374" y="854"/>
            <a:chExt cx="4966" cy="2925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4" y="854"/>
              <a:ext cx="4958" cy="2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" y="854"/>
              <a:ext cx="4966" cy="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 descr="5443 cov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4" t="15536" r="11917" b="1668"/>
          <a:stretch/>
        </p:blipFill>
        <p:spPr bwMode="auto">
          <a:xfrm>
            <a:off x="8186359" y="3193883"/>
            <a:ext cx="2256090" cy="1047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>
            <a:off x="6606985" y="3613351"/>
            <a:ext cx="8968" cy="254988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508376" y="4254854"/>
            <a:ext cx="134472" cy="828134"/>
          </a:xfrm>
          <a:prstGeom prst="line">
            <a:avLst/>
          </a:prstGeom>
          <a:ln w="38100">
            <a:solidFill>
              <a:srgbClr val="30CD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t="45308" r="14061" b="16465"/>
          <a:stretch/>
        </p:blipFill>
        <p:spPr>
          <a:xfrm>
            <a:off x="3924546" y="2837708"/>
            <a:ext cx="1768980" cy="14015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File:House Wren (8732643561)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1" t="1293" r="19070" b="8293"/>
          <a:stretch/>
        </p:blipFill>
        <p:spPr bwMode="auto">
          <a:xfrm>
            <a:off x="1529538" y="2756243"/>
            <a:ext cx="1820255" cy="192280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6"/>
          <p:cNvSpPr txBox="1">
            <a:spLocks/>
          </p:cNvSpPr>
          <p:nvPr/>
        </p:nvSpPr>
        <p:spPr>
          <a:xfrm>
            <a:off x="838200" y="1028337"/>
            <a:ext cx="11707906" cy="126444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/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Relate patterns of arthropod phenology to the timing of bird migration and reproduction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hatching</a:t>
            </a:r>
          </a:p>
        </p:txBody>
      </p:sp>
    </p:spTree>
    <p:extLst>
      <p:ext uri="{BB962C8B-B14F-4D97-AF65-F5344CB8AC3E}">
        <p14:creationId xmlns:p14="http://schemas.microsoft.com/office/powerpoint/2010/main" val="31253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-1725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Science Goals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3498378" y="3487845"/>
            <a:ext cx="5501613" cy="3240479"/>
            <a:chOff x="374" y="854"/>
            <a:chExt cx="4966" cy="2925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4" y="854"/>
              <a:ext cx="4958" cy="2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" y="854"/>
              <a:ext cx="4966" cy="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t="45308" r="14061" b="16465"/>
          <a:stretch/>
        </p:blipFill>
        <p:spPr>
          <a:xfrm>
            <a:off x="3924546" y="2837708"/>
            <a:ext cx="1768980" cy="14015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5443 cov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4" t="15536" r="11917" b="1668"/>
          <a:stretch/>
        </p:blipFill>
        <p:spPr bwMode="auto">
          <a:xfrm>
            <a:off x="8186359" y="3193883"/>
            <a:ext cx="2256090" cy="104752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ile:House Wren (8732643561)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1" t="1293" r="19070" b="8293"/>
          <a:stretch/>
        </p:blipFill>
        <p:spPr bwMode="auto">
          <a:xfrm>
            <a:off x="1529538" y="2756243"/>
            <a:ext cx="1820255" cy="192280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6"/>
          <p:cNvSpPr txBox="1">
            <a:spLocks/>
          </p:cNvSpPr>
          <p:nvPr/>
        </p:nvSpPr>
        <p:spPr>
          <a:xfrm>
            <a:off x="838200" y="1028337"/>
            <a:ext cx="11707906" cy="172560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/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Relate patterns of arthropod phenology to the timing of bird migration and reproduction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hatching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fledging</a:t>
            </a:r>
            <a:endParaRPr lang="en-US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</p:txBody>
      </p:sp>
      <p:pic>
        <p:nvPicPr>
          <p:cNvPr id="1028" name="Picture 4" descr="Image result for house wren chick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1" t="5998" r="32436" b="-5998"/>
          <a:stretch/>
        </p:blipFill>
        <p:spPr bwMode="auto">
          <a:xfrm>
            <a:off x="6171667" y="1602934"/>
            <a:ext cx="1866107" cy="20325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3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-1725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Education 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Goals</a:t>
            </a:r>
          </a:p>
        </p:txBody>
      </p:sp>
      <p:sp>
        <p:nvSpPr>
          <p:cNvPr id="15" name="Content Placeholder 6"/>
          <p:cNvSpPr txBox="1">
            <a:spLocks noGrp="1"/>
          </p:cNvSpPr>
          <p:nvPr>
            <p:ph idx="1"/>
          </p:nvPr>
        </p:nvSpPr>
        <p:spPr>
          <a:xfrm>
            <a:off x="838200" y="1020454"/>
            <a:ext cx="8510752" cy="3707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Learn how to identify arthropods, and explain their various roles within ecosystems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Learn about phenology, its relation to climate, and the potential impact of climate change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Gain experience interpreting maps and graphs</a:t>
            </a:r>
            <a:endParaRPr lang="en-US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91" y="4395622"/>
            <a:ext cx="3087502" cy="2355442"/>
          </a:xfrm>
          <a:prstGeom prst="rect">
            <a:avLst/>
          </a:prstGeom>
        </p:spPr>
      </p:pic>
      <p:pic>
        <p:nvPicPr>
          <p:cNvPr id="17" name="Picture 16" descr="third slid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11596" r="34854"/>
          <a:stretch/>
        </p:blipFill>
        <p:spPr bwMode="auto">
          <a:xfrm>
            <a:off x="9852559" y="925858"/>
            <a:ext cx="1932187" cy="23202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sixth slid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559" y="3380233"/>
            <a:ext cx="1932187" cy="3204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77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-1725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Education </a:t>
            </a:r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Goals</a:t>
            </a:r>
          </a:p>
        </p:txBody>
      </p:sp>
      <p:sp>
        <p:nvSpPr>
          <p:cNvPr id="15" name="Content Placeholder 6"/>
          <p:cNvSpPr txBox="1">
            <a:spLocks noGrp="1"/>
          </p:cNvSpPr>
          <p:nvPr>
            <p:ph idx="1"/>
          </p:nvPr>
        </p:nvSpPr>
        <p:spPr>
          <a:xfrm>
            <a:off x="838200" y="1020454"/>
            <a:ext cx="8510752" cy="512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Learn how to identify arthropods, and explain their various roles within ecosystems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Learn about phenology, its relation to climate, and the potential impact of climate change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Gain experience interpreting maps and graphs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EDUCATORS</a:t>
            </a:r>
            <a:r>
              <a:rPr lang="en-US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: Incorporate lesson plans aligned to state and federal standards</a:t>
            </a:r>
            <a:endParaRPr lang="en-US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</p:txBody>
      </p:sp>
      <p:pic>
        <p:nvPicPr>
          <p:cNvPr id="17" name="Picture 16" descr="third slid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11596" r="34854"/>
          <a:stretch/>
        </p:blipFill>
        <p:spPr bwMode="auto">
          <a:xfrm>
            <a:off x="9852559" y="925858"/>
            <a:ext cx="1932187" cy="23202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sixth slid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559" y="3380233"/>
            <a:ext cx="1932187" cy="3204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977" y="-129929"/>
            <a:ext cx="11581147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Where will Caterpillars Count! work best?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0327" y="1163686"/>
            <a:ext cx="93033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Environmental Ed centers, Nature Centers, State Parks, year-round schools that have…</a:t>
            </a:r>
          </a:p>
          <a:p>
            <a:pPr marL="690563" lvl="1" indent="-233363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688A26"/>
              </a:solidFill>
              <a:latin typeface="Montserrat Light" panose="00000400000000000000" pitchFamily="50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a ready source of participants throughout the growing season (late April through July) for conducting surveys every 1-2 weeks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a potential contact person who can coordinate local volunteers or participants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a natural area with suitable trees and shrubs</a:t>
            </a: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3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http://farm8.staticflickr.com/7180/7028114755_101bc94b48_z.jpg"/>
          <p:cNvPicPr>
            <a:picLocks noChangeAspect="1" noChangeArrowheads="1"/>
          </p:cNvPicPr>
          <p:nvPr/>
        </p:nvPicPr>
        <p:blipFill rotWithShape="1">
          <a:blip r:embed="rId3" cstate="print"/>
          <a:srcRect t="24655"/>
          <a:stretch/>
        </p:blipFill>
        <p:spPr bwMode="auto">
          <a:xfrm>
            <a:off x="0" y="-31531"/>
            <a:ext cx="12192000" cy="68895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977" y="-129929"/>
            <a:ext cx="11581147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Where will Caterpillars Count! work best?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326" y="1163686"/>
            <a:ext cx="111957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Suggested set up: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At least </a:t>
            </a:r>
            <a:r>
              <a:rPr lang="en-US" sz="2800" b="1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30 survey trees </a:t>
            </a: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(6 circles); allow 2.5 person-hours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Surveyed at least 6 times over late spring – summer</a:t>
            </a:r>
          </a:p>
          <a:p>
            <a:r>
              <a:rPr lang="en-US" sz="2800" dirty="0">
                <a:solidFill>
                  <a:srgbClr val="688A26"/>
                </a:solidFill>
                <a:latin typeface="Montserrat Light" panose="00000400000000000000" pitchFamily="50" charset="0"/>
              </a:rPr>
              <a:t>	</a:t>
            </a: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(preferably </a:t>
            </a:r>
            <a:r>
              <a:rPr lang="en-US" sz="2800" b="1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weekly</a:t>
            </a: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)</a:t>
            </a: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5" b="38132"/>
          <a:stretch/>
        </p:blipFill>
        <p:spPr>
          <a:xfrm>
            <a:off x="842477" y="4198289"/>
            <a:ext cx="5555337" cy="2185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01" y="3480550"/>
            <a:ext cx="2177716" cy="29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forest image from abov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7" b="4147"/>
          <a:stretch/>
        </p:blipFill>
        <p:spPr bwMode="auto">
          <a:xfrm>
            <a:off x="964320" y="2320940"/>
            <a:ext cx="10515600" cy="397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5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Set up Survey Site</a:t>
            </a:r>
            <a:endParaRPr lang="en-US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47" y="2398421"/>
            <a:ext cx="2210443" cy="2210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2" y="4013861"/>
            <a:ext cx="2401050" cy="240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874" y="4196408"/>
            <a:ext cx="2331794" cy="2331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869" y="2404066"/>
            <a:ext cx="2309480" cy="2309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05" y="4113283"/>
            <a:ext cx="2411718" cy="24117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039" y="3462009"/>
            <a:ext cx="2543270" cy="25432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199" y="1232599"/>
            <a:ext cx="1045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</a:rPr>
              <a:t>Survey trees arranged in groups (“circles”) of 5</a:t>
            </a:r>
          </a:p>
        </p:txBody>
      </p:sp>
      <p:sp>
        <p:nvSpPr>
          <p:cNvPr id="3" name="Oval 2"/>
          <p:cNvSpPr/>
          <p:nvPr/>
        </p:nvSpPr>
        <p:spPr>
          <a:xfrm>
            <a:off x="1365945" y="4499672"/>
            <a:ext cx="1508760" cy="150560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7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iagramoffice.co/images/ncbg1.jpg">
            <a:extLst>
              <a:ext uri="{FF2B5EF4-FFF2-40B4-BE49-F238E27FC236}">
                <a16:creationId xmlns:a16="http://schemas.microsoft.com/office/drawing/2014/main" id="{5F2153F7-B8FF-4E87-9DAC-CFF0FD126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4" b="21462"/>
          <a:stretch/>
        </p:blipFill>
        <p:spPr bwMode="auto">
          <a:xfrm>
            <a:off x="154519" y="745065"/>
            <a:ext cx="10276417" cy="60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71B0A98-282E-47DA-9E4D-EF5B9D8D4B91}"/>
              </a:ext>
            </a:extLst>
          </p:cNvPr>
          <p:cNvSpPr/>
          <p:nvPr/>
        </p:nvSpPr>
        <p:spPr>
          <a:xfrm>
            <a:off x="8117841" y="2472262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F463E1-BB93-480D-B0EF-AB9381280D24}"/>
              </a:ext>
            </a:extLst>
          </p:cNvPr>
          <p:cNvSpPr/>
          <p:nvPr/>
        </p:nvSpPr>
        <p:spPr>
          <a:xfrm>
            <a:off x="6943200" y="2613050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235EEB-A730-4C47-80DF-1D37F46675AC}"/>
              </a:ext>
            </a:extLst>
          </p:cNvPr>
          <p:cNvSpPr/>
          <p:nvPr/>
        </p:nvSpPr>
        <p:spPr>
          <a:xfrm>
            <a:off x="7609841" y="1043087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4F2392-B7B3-466C-9985-C4FB6809D02E}"/>
              </a:ext>
            </a:extLst>
          </p:cNvPr>
          <p:cNvSpPr/>
          <p:nvPr/>
        </p:nvSpPr>
        <p:spPr>
          <a:xfrm>
            <a:off x="4223174" y="6140020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513AD3-C053-4718-BD73-26B6B74B1F9F}"/>
              </a:ext>
            </a:extLst>
          </p:cNvPr>
          <p:cNvSpPr/>
          <p:nvPr/>
        </p:nvSpPr>
        <p:spPr>
          <a:xfrm>
            <a:off x="4714241" y="4734553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64A8FD-4FB3-475C-B946-EB3B474954A7}"/>
              </a:ext>
            </a:extLst>
          </p:cNvPr>
          <p:cNvSpPr/>
          <p:nvPr/>
        </p:nvSpPr>
        <p:spPr>
          <a:xfrm>
            <a:off x="3715175" y="4551673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66B2F7-D911-4E1E-96DD-6D9B66FB4125}"/>
              </a:ext>
            </a:extLst>
          </p:cNvPr>
          <p:cNvSpPr/>
          <p:nvPr/>
        </p:nvSpPr>
        <p:spPr>
          <a:xfrm>
            <a:off x="4131734" y="3076782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2EB6A9-22CB-40E1-AE70-408B4B514E72}"/>
              </a:ext>
            </a:extLst>
          </p:cNvPr>
          <p:cNvCxnSpPr/>
          <p:nvPr/>
        </p:nvCxnSpPr>
        <p:spPr>
          <a:xfrm>
            <a:off x="11330440" y="1796393"/>
            <a:ext cx="0" cy="542337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A4AE0A-1EEB-4E9C-8F4A-7AE76FFB04BA}"/>
              </a:ext>
            </a:extLst>
          </p:cNvPr>
          <p:cNvSpPr txBox="1"/>
          <p:nvPr/>
        </p:nvSpPr>
        <p:spPr>
          <a:xfrm>
            <a:off x="11271320" y="1916000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 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76802C-63C6-47BD-8F29-FECECD7D8DD9}"/>
              </a:ext>
            </a:extLst>
          </p:cNvPr>
          <p:cNvSpPr/>
          <p:nvPr/>
        </p:nvSpPr>
        <p:spPr>
          <a:xfrm>
            <a:off x="10833416" y="1823956"/>
            <a:ext cx="1097280" cy="10972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9">
            <a:extLst>
              <a:ext uri="{FF2B5EF4-FFF2-40B4-BE49-F238E27FC236}">
                <a16:creationId xmlns:a16="http://schemas.microsoft.com/office/drawing/2014/main" id="{DA0E92AD-79B9-4DED-B40E-757C95961420}"/>
              </a:ext>
            </a:extLst>
          </p:cNvPr>
          <p:cNvSpPr/>
          <p:nvPr/>
        </p:nvSpPr>
        <p:spPr>
          <a:xfrm>
            <a:off x="11239817" y="1704953"/>
            <a:ext cx="274320" cy="274320"/>
          </a:xfrm>
          <a:prstGeom prst="star5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30">
            <a:extLst>
              <a:ext uri="{FF2B5EF4-FFF2-40B4-BE49-F238E27FC236}">
                <a16:creationId xmlns:a16="http://schemas.microsoft.com/office/drawing/2014/main" id="{296F2B45-C349-4010-A87B-7D6A7DB6DBC2}"/>
              </a:ext>
            </a:extLst>
          </p:cNvPr>
          <p:cNvSpPr/>
          <p:nvPr/>
        </p:nvSpPr>
        <p:spPr>
          <a:xfrm>
            <a:off x="11239817" y="2247290"/>
            <a:ext cx="274320" cy="274320"/>
          </a:xfrm>
          <a:prstGeom prst="star5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31">
            <a:extLst>
              <a:ext uri="{FF2B5EF4-FFF2-40B4-BE49-F238E27FC236}">
                <a16:creationId xmlns:a16="http://schemas.microsoft.com/office/drawing/2014/main" id="{19B66562-A556-4CBC-B134-82169129A012}"/>
              </a:ext>
            </a:extLst>
          </p:cNvPr>
          <p:cNvSpPr/>
          <p:nvPr/>
        </p:nvSpPr>
        <p:spPr>
          <a:xfrm>
            <a:off x="11239817" y="2795930"/>
            <a:ext cx="274320" cy="274320"/>
          </a:xfrm>
          <a:prstGeom prst="star5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32">
            <a:extLst>
              <a:ext uri="{FF2B5EF4-FFF2-40B4-BE49-F238E27FC236}">
                <a16:creationId xmlns:a16="http://schemas.microsoft.com/office/drawing/2014/main" id="{3E591D8E-F3D8-4BCD-8CA3-1105F2723062}"/>
              </a:ext>
            </a:extLst>
          </p:cNvPr>
          <p:cNvSpPr/>
          <p:nvPr/>
        </p:nvSpPr>
        <p:spPr>
          <a:xfrm>
            <a:off x="10691177" y="2247290"/>
            <a:ext cx="274320" cy="274320"/>
          </a:xfrm>
          <a:prstGeom prst="star5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33">
            <a:extLst>
              <a:ext uri="{FF2B5EF4-FFF2-40B4-BE49-F238E27FC236}">
                <a16:creationId xmlns:a16="http://schemas.microsoft.com/office/drawing/2014/main" id="{3847680E-2156-4FDD-AB1A-E00F85929D5D}"/>
              </a:ext>
            </a:extLst>
          </p:cNvPr>
          <p:cNvSpPr/>
          <p:nvPr/>
        </p:nvSpPr>
        <p:spPr>
          <a:xfrm>
            <a:off x="11788457" y="2248302"/>
            <a:ext cx="274320" cy="274320"/>
          </a:xfrm>
          <a:prstGeom prst="star5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7A804-7A4E-464B-8290-49F081537B5C}"/>
              </a:ext>
            </a:extLst>
          </p:cNvPr>
          <p:cNvCxnSpPr>
            <a:cxnSpLocks/>
            <a:stCxn id="24" idx="1"/>
            <a:endCxn id="7" idx="0"/>
          </p:cNvCxnSpPr>
          <p:nvPr/>
        </p:nvCxnSpPr>
        <p:spPr>
          <a:xfrm flipH="1">
            <a:off x="8300721" y="1809734"/>
            <a:ext cx="2939096" cy="662528"/>
          </a:xfrm>
          <a:prstGeom prst="line">
            <a:avLst/>
          </a:prstGeom>
          <a:ln w="95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600913-41BB-4D89-8F1E-1B2C2432DDC4}"/>
              </a:ext>
            </a:extLst>
          </p:cNvPr>
          <p:cNvCxnSpPr>
            <a:cxnSpLocks/>
            <a:stCxn id="7" idx="4"/>
            <a:endCxn id="26" idx="1"/>
          </p:cNvCxnSpPr>
          <p:nvPr/>
        </p:nvCxnSpPr>
        <p:spPr>
          <a:xfrm>
            <a:off x="8300721" y="2838022"/>
            <a:ext cx="2939096" cy="62689"/>
          </a:xfrm>
          <a:prstGeom prst="line">
            <a:avLst/>
          </a:prstGeom>
          <a:ln w="952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3CB486D-BA44-43B0-906E-6A1CA52DE766}"/>
              </a:ext>
            </a:extLst>
          </p:cNvPr>
          <p:cNvSpPr txBox="1"/>
          <p:nvPr/>
        </p:nvSpPr>
        <p:spPr>
          <a:xfrm>
            <a:off x="11009503" y="3530519"/>
            <a:ext cx="12433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foliage</a:t>
            </a:r>
          </a:p>
          <a:p>
            <a:r>
              <a:rPr lang="en-US" sz="2000" dirty="0"/>
              <a:t>arthropod</a:t>
            </a:r>
          </a:p>
          <a:p>
            <a:r>
              <a:rPr lang="en-US" sz="2000" dirty="0"/>
              <a:t>survey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07C4CE-D17F-4409-896D-C9A629C979EF}"/>
              </a:ext>
            </a:extLst>
          </p:cNvPr>
          <p:cNvSpPr txBox="1"/>
          <p:nvPr/>
        </p:nvSpPr>
        <p:spPr>
          <a:xfrm>
            <a:off x="10745207" y="369377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100734-75DA-44CF-A393-7328DF0B3347}"/>
              </a:ext>
            </a:extLst>
          </p:cNvPr>
          <p:cNvSpPr/>
          <p:nvPr/>
        </p:nvSpPr>
        <p:spPr>
          <a:xfrm>
            <a:off x="6066830" y="2288835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0C7F8-8F85-43AA-8B81-7FCECD1DE9F3}"/>
              </a:ext>
            </a:extLst>
          </p:cNvPr>
          <p:cNvSpPr/>
          <p:nvPr/>
        </p:nvSpPr>
        <p:spPr>
          <a:xfrm>
            <a:off x="154519" y="84669"/>
            <a:ext cx="6604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Example at NC Botanical Garden:</a:t>
            </a:r>
            <a:endParaRPr lang="en-US" sz="2400" dirty="0"/>
          </a:p>
        </p:txBody>
      </p:sp>
      <p:sp>
        <p:nvSpPr>
          <p:cNvPr id="37" name="5-Point Star 33">
            <a:extLst>
              <a:ext uri="{FF2B5EF4-FFF2-40B4-BE49-F238E27FC236}">
                <a16:creationId xmlns:a16="http://schemas.microsoft.com/office/drawing/2014/main" id="{D02E5D14-4913-4EAC-BDCE-37479B91875A}"/>
              </a:ext>
            </a:extLst>
          </p:cNvPr>
          <p:cNvSpPr/>
          <p:nvPr/>
        </p:nvSpPr>
        <p:spPr>
          <a:xfrm>
            <a:off x="10477926" y="3849007"/>
            <a:ext cx="274320" cy="274320"/>
          </a:xfrm>
          <a:prstGeom prst="star5">
            <a:avLst/>
          </a:prstGeom>
          <a:solidFill>
            <a:srgbClr val="4169E1"/>
          </a:solidFill>
          <a:ln>
            <a:solidFill>
              <a:srgbClr val="4169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7438" y="4546182"/>
            <a:ext cx="3131084" cy="2162603"/>
          </a:xfrm>
          <a:prstGeom prst="rect">
            <a:avLst/>
          </a:prstGeom>
          <a:solidFill>
            <a:srgbClr val="6D8C4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Weekly surveys from </a:t>
            </a:r>
          </a:p>
          <a:p>
            <a:pPr algn="ctr"/>
            <a:r>
              <a:rPr lang="en-US" sz="3200" dirty="0"/>
              <a:t>late April - August</a:t>
            </a:r>
          </a:p>
        </p:txBody>
      </p:sp>
      <p:sp>
        <p:nvSpPr>
          <p:cNvPr id="3" name="Rectangle 2"/>
          <p:cNvSpPr/>
          <p:nvPr/>
        </p:nvSpPr>
        <p:spPr>
          <a:xfrm>
            <a:off x="6868695" y="-40565"/>
            <a:ext cx="4013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40 surveys in 8 groups along Streamside Trail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90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Collect and Submit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408031"/>
            <a:ext cx="5157787" cy="823912"/>
          </a:xfrm>
        </p:spPr>
        <p:txBody>
          <a:bodyPr/>
          <a:lstStyle/>
          <a:p>
            <a:r>
              <a:rPr lang="en-US" dirty="0">
                <a:latin typeface="Montserrat Light" panose="00000400000000000000" pitchFamily="50" charset="0"/>
              </a:rPr>
              <a:t>VISUAL SURVEYS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21006" y="3511442"/>
            <a:ext cx="1787962" cy="1976437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atin typeface="Montserrat Light" panose="00000400000000000000" pitchFamily="50" charset="0"/>
              </a:rPr>
              <a:t>BEAT SHEET SURVEYS</a:t>
            </a:r>
          </a:p>
        </p:txBody>
      </p:sp>
      <p:pic>
        <p:nvPicPr>
          <p:cNvPr id="15" name="Content Placeholder 14" descr="third slide"/>
          <p:cNvPicPr>
            <a:picLocks noGrp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13141" y="2444340"/>
            <a:ext cx="4783075" cy="30079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Content Placeholder 15" descr="sixth slide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6538" y="688800"/>
            <a:ext cx="2866895" cy="4763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 flipH="1">
            <a:off x="913140" y="5937661"/>
            <a:ext cx="1055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 Light" panose="00000400000000000000" pitchFamily="50" charset="0"/>
                <a:ea typeface="Roboto Slab" pitchFamily="2" charset="0"/>
              </a:rPr>
              <a:t>Record data in SMARTPHONE APP or on DATASHEET for later entry via website</a:t>
            </a:r>
          </a:p>
        </p:txBody>
      </p:sp>
    </p:spTree>
    <p:extLst>
      <p:ext uri="{BB962C8B-B14F-4D97-AF65-F5344CB8AC3E}">
        <p14:creationId xmlns:p14="http://schemas.microsoft.com/office/powerpoint/2010/main" val="2098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016" y="997047"/>
            <a:ext cx="10515600" cy="2852737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Arthropod ID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016" y="3930555"/>
            <a:ext cx="10930896" cy="257782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50" charset="0"/>
              </a:rPr>
              <a:t>What kind of food is available to foliage gleaning birds?</a:t>
            </a: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Identify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to ORDER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Caterpillars vs beetles vs flies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vs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spiders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, etc.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0" t="15583" r="23465" b="21957"/>
          <a:stretch/>
        </p:blipFill>
        <p:spPr>
          <a:xfrm>
            <a:off x="6198178" y="405503"/>
            <a:ext cx="2523744" cy="2523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t="40000" r="21092" b="11634"/>
          <a:stretch/>
        </p:blipFill>
        <p:spPr>
          <a:xfrm>
            <a:off x="3157354" y="405503"/>
            <a:ext cx="2523744" cy="2523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t="50563" r="31821" b="12514"/>
          <a:stretch/>
        </p:blipFill>
        <p:spPr>
          <a:xfrm>
            <a:off x="9239002" y="405503"/>
            <a:ext cx="252374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2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lick beet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7"/>
          <a:stretch/>
        </p:blipFill>
        <p:spPr bwMode="auto">
          <a:xfrm rot="5400000">
            <a:off x="-313123" y="2801383"/>
            <a:ext cx="4328065" cy="34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0"/>
          <a:stretch>
            <a:fillRect/>
          </a:stretch>
        </p:blipFill>
        <p:spPr bwMode="auto">
          <a:xfrm>
            <a:off x="3861113" y="2373357"/>
            <a:ext cx="3891010" cy="431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2" descr="https://upload.wikimedia.org/wikipedia/commons/6/68/Harmonia_axyridis_Larva_on_lea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 b="10573"/>
          <a:stretch>
            <a:fillRect/>
          </a:stretch>
        </p:blipFill>
        <p:spPr bwMode="auto">
          <a:xfrm>
            <a:off x="8012180" y="1373422"/>
            <a:ext cx="4101526" cy="213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8588" y="1027816"/>
            <a:ext cx="7623535" cy="2577821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Look for the straight line where the wing casings meet!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8012180" y="980696"/>
            <a:ext cx="4392612" cy="808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Ladybird beetle larva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588" y="313118"/>
            <a:ext cx="2120098" cy="714698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Beetles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26" name="Picture 2" descr="Image result for ladybird beet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953" y="3605636"/>
            <a:ext cx="4119753" cy="308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8588" y="1027816"/>
            <a:ext cx="7623535" cy="2577821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Look for the “X” on the back formed by overlapping wings!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And sometimes pointy “shoulders”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587" y="313118"/>
            <a:ext cx="3151641" cy="714698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True Bugs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4" name="Picture 77" descr="https://encrypted-tbn3.google.com/images?q=tbn:ANd9GcQkBT6C5RRlQEBIpqcDzl5gDTszU2RcC0KPUWgp5rVpY4cdTx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6" r="14769"/>
          <a:stretch>
            <a:fillRect/>
          </a:stretch>
        </p:blipFill>
        <p:spPr bwMode="auto">
          <a:xfrm>
            <a:off x="464457" y="2447395"/>
            <a:ext cx="3776659" cy="38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9" descr="https://encrypted-tbn1.google.com/images?q=tbn:ANd9GcTF5JEX2XMQXb00-NKKT5EfX6eEn9Xb4h_USAuPNL-hXLxTR6tSg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2" r="29652"/>
          <a:stretch>
            <a:fillRect/>
          </a:stretch>
        </p:blipFill>
        <p:spPr bwMode="auto">
          <a:xfrm>
            <a:off x="4576984" y="2447395"/>
            <a:ext cx="2072259" cy="38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untitled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11" y="2447395"/>
            <a:ext cx="4630104" cy="38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heel bug nymp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336" y="165539"/>
            <a:ext cx="2602734" cy="14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8994230" y="1629576"/>
            <a:ext cx="3208283" cy="585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Nymphs don’t have wings yet, so won’t show the “X”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1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ic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4" y="4188938"/>
            <a:ext cx="6510947" cy="214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8588" y="1922870"/>
            <a:ext cx="7623535" cy="1627154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Usually a wide head relative to body. Hoppers have wings folded 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tentlike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 over back and hop!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588" y="68268"/>
            <a:ext cx="8934731" cy="159355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Leafhoppers,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Planthoppers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,</a:t>
            </a:r>
            <a:b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</a:b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Cicadas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7" name="Picture 69" descr="https://encrypted-tbn0.google.com/images?q=tbn:ANd9GcRGOadA5kIw_AcdxVjogCr4d41yxv9yVUnzRVJe2fovhL5eom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43" y="302027"/>
            <a:ext cx="3575486" cy="207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t="50563" r="47315" b="26793"/>
          <a:stretch/>
        </p:blipFill>
        <p:spPr>
          <a:xfrm>
            <a:off x="8405843" y="3131097"/>
            <a:ext cx="3575487" cy="3199220"/>
          </a:xfrm>
          <a:prstGeom prst="rect">
            <a:avLst/>
          </a:prstGeom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291384" y="6198808"/>
            <a:ext cx="7787599" cy="659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Cicadas have large membranous wings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9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aphid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t="8497" r="7354" b="10401"/>
          <a:stretch/>
        </p:blipFill>
        <p:spPr bwMode="auto">
          <a:xfrm rot="5400000">
            <a:off x="1550184" y="2620377"/>
            <a:ext cx="3421369" cy="452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psylli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r="16600"/>
          <a:stretch/>
        </p:blipFill>
        <p:spPr bwMode="auto">
          <a:xfrm>
            <a:off x="7529885" y="3104988"/>
            <a:ext cx="3870475" cy="348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8588" y="1142944"/>
            <a:ext cx="8074118" cy="2433974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Yellowish, greenish, or whitish in color. 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Usually &lt;5 mm and often &lt;2 mm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Aphids have rounded, pointy “butts”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588" y="39309"/>
            <a:ext cx="5209894" cy="110363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Aphids and Psyllids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82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static.inaturalist.org/photos/3875076/original.JPG?14647907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0" t="33087" r="27552" b="46044"/>
          <a:stretch/>
        </p:blipFill>
        <p:spPr bwMode="auto">
          <a:xfrm>
            <a:off x="7079380" y="1523051"/>
            <a:ext cx="4799138" cy="25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static.inaturalist.org/photos/3875075/original.JPG?146479078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1" t="30771" r="22444" b="29478"/>
          <a:stretch/>
        </p:blipFill>
        <p:spPr bwMode="auto">
          <a:xfrm>
            <a:off x="923983" y="2151529"/>
            <a:ext cx="4639823" cy="41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8588" y="1027816"/>
            <a:ext cx="11758894" cy="1123713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Large hind legs for jumping. Hind wings when open spread like fans.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587" y="313118"/>
            <a:ext cx="11946872" cy="714698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Grasshoppers, Crickets and Katydids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0" t="31293" r="12245" b="34151"/>
          <a:stretch>
            <a:fillRect/>
          </a:stretch>
        </p:blipFill>
        <p:spPr bwMode="auto">
          <a:xfrm>
            <a:off x="7079380" y="4051586"/>
            <a:ext cx="4799138" cy="258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https://static.inaturalist.org/photos/3867985/large.JPG?146471990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9" t="32353" r="12410" b="33279"/>
          <a:stretch/>
        </p:blipFill>
        <p:spPr bwMode="auto">
          <a:xfrm>
            <a:off x="7084612" y="4118776"/>
            <a:ext cx="4793906" cy="25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73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1151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addy-long-legs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2"/>
          <a:stretch/>
        </p:blipFill>
        <p:spPr bwMode="auto">
          <a:xfrm>
            <a:off x="7696863" y="3756606"/>
            <a:ext cx="4176889" cy="284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03399" y="1202628"/>
            <a:ext cx="7623535" cy="1110266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Abdomen distinct from the rest of the body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80986" y="3807010"/>
            <a:ext cx="5037773" cy="714698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Daddy longlegs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8" name="Picture 87" descr="File:Spider on the yellow pond-lily lea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67" y="469094"/>
            <a:ext cx="4131887" cy="309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80987" y="465518"/>
            <a:ext cx="3151641" cy="7146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Spiders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80987" y="4521708"/>
            <a:ext cx="7623535" cy="1119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Head and abdomen appear to be part of a single round “body”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Long legs!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99281" y="2687779"/>
            <a:ext cx="4174472" cy="7146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vs.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56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006574" y="381674"/>
            <a:ext cx="7845518" cy="500676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May be camouflaged—keep an eye out!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587" y="114337"/>
            <a:ext cx="3151641" cy="714698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Caterpillars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36" y="918887"/>
            <a:ext cx="2993359" cy="24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s://pbs.twimg.com/media/DX_ou2cVMAAaGp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7" t="25260" b="18383"/>
          <a:stretch/>
        </p:blipFill>
        <p:spPr bwMode="auto">
          <a:xfrm>
            <a:off x="6942761" y="882350"/>
            <a:ext cx="495639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4" r="40981"/>
          <a:stretch/>
        </p:blipFill>
        <p:spPr>
          <a:xfrm rot="5400000">
            <a:off x="8583279" y="3362240"/>
            <a:ext cx="2200930" cy="44308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85250" y="3437187"/>
            <a:ext cx="3703917" cy="2777938"/>
          </a:xfrm>
          <a:prstGeom prst="rect">
            <a:avLst/>
          </a:prstGeom>
        </p:spPr>
      </p:pic>
      <p:pic>
        <p:nvPicPr>
          <p:cNvPr id="1026" name="Picture 2" descr="Image result for caterpillar leaf rol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4"/>
          <a:stretch/>
        </p:blipFill>
        <p:spPr bwMode="auto">
          <a:xfrm>
            <a:off x="3184620" y="4074459"/>
            <a:ext cx="4054770" cy="260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97057" y="1059183"/>
            <a:ext cx="3583197" cy="1769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Also note whether it’s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in a silk tent,             in 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447499" y="3662924"/>
            <a:ext cx="3583197" cy="720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in a leaf roll,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7731015" y="3969544"/>
            <a:ext cx="3833456" cy="720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o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r hairy or spiny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62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Arthropod 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79888"/>
            <a:ext cx="10515600" cy="26114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50" charset="0"/>
              </a:rPr>
              <a:t>What kind of food is available to foliage gleaning birds?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Identify to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Caterpillars vs beetles vs flies vs spiders,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anose="00000700000000000000" pitchFamily="50" charset="0"/>
              </a:rPr>
              <a:t>Practice your ID skills with our online quiz!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50" charset="0"/>
              </a:rPr>
              <a:t>		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0" t="15583" r="23465" b="21957"/>
          <a:stretch/>
        </p:blipFill>
        <p:spPr>
          <a:xfrm>
            <a:off x="6198178" y="405503"/>
            <a:ext cx="2523744" cy="2523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t="40000" r="21092" b="11634"/>
          <a:stretch/>
        </p:blipFill>
        <p:spPr>
          <a:xfrm>
            <a:off x="3157354" y="405503"/>
            <a:ext cx="2523744" cy="2523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t="50563" r="31821" b="12514"/>
          <a:stretch/>
        </p:blipFill>
        <p:spPr>
          <a:xfrm>
            <a:off x="9239002" y="405503"/>
            <a:ext cx="252374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016" y="997047"/>
            <a:ext cx="10515600" cy="2852737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Arthropod ID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016" y="3930555"/>
            <a:ext cx="10930896" cy="257782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50" charset="0"/>
              </a:rPr>
              <a:t>What kind of food is available to foliage gleaning birds?</a:t>
            </a: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Identify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to ORDER</a:t>
            </a: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  <a:latin typeface="Montserrat Light" panose="00000400000000000000" pitchFamily="50" charset="0"/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Caterpillars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vs beetles vs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flies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Light" panose="00000400000000000000" pitchFamily="50" charset="0"/>
              </a:rPr>
              <a:t>vs spiders,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77" r="1507" b="8215"/>
          <a:stretch/>
        </p:blipFill>
        <p:spPr>
          <a:xfrm>
            <a:off x="94129" y="712694"/>
            <a:ext cx="12008224" cy="559397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251575" y="795342"/>
            <a:ext cx="1142999" cy="41886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81683" y="1136488"/>
            <a:ext cx="1356284" cy="41886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5348" y="119754"/>
            <a:ext cx="8624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Montserrat SemiBold" panose="00000700000000000000" pitchFamily="50" charset="0"/>
              </a:rPr>
              <a:t>caterpillarscount.unc.edu/</a:t>
            </a:r>
            <a:r>
              <a:rPr lang="en-US" sz="2800" b="1" dirty="0" err="1" smtClean="0">
                <a:latin typeface="Montserrat SemiBold" panose="00000700000000000000" pitchFamily="50" charset="0"/>
              </a:rPr>
              <a:t>arthropodQuiz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772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400136" y="650511"/>
            <a:ext cx="10515600" cy="480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Each branch has a unique 3-letter survey 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2" b="17797"/>
          <a:stretch/>
        </p:blipFill>
        <p:spPr>
          <a:xfrm>
            <a:off x="3450591" y="1371599"/>
            <a:ext cx="5290817" cy="495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5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978" y="-1299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Mobile App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8" y="1647492"/>
            <a:ext cx="2482508" cy="4563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" b="7676"/>
          <a:stretch/>
        </p:blipFill>
        <p:spPr>
          <a:xfrm>
            <a:off x="3170128" y="1647492"/>
            <a:ext cx="2582450" cy="4035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40" y="1647492"/>
            <a:ext cx="2514536" cy="44724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29" y="1647492"/>
            <a:ext cx="2888350" cy="377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978" y="-1299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Mobile App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461682" y="1195634"/>
            <a:ext cx="10515600" cy="4351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Share “site password” with your volunteers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App works in absence of cell/</a:t>
            </a:r>
            <a:r>
              <a:rPr lang="en-US" sz="2800" dirty="0" err="1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wifi</a:t>
            </a:r>
            <a:r>
              <a:rPr lang="en-US" sz="2800" dirty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 </a:t>
            </a: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– data submitted next time there’s a connection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Use the app to manage your site, change the site password, edit survey tree species names, etc.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Web-based data entry also available</a:t>
            </a:r>
          </a:p>
        </p:txBody>
      </p:sp>
    </p:spTree>
    <p:extLst>
      <p:ext uri="{BB962C8B-B14F-4D97-AF65-F5344CB8AC3E}">
        <p14:creationId xmlns:p14="http://schemas.microsoft.com/office/powerpoint/2010/main" val="17529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0" y="0"/>
            <a:ext cx="9669780" cy="6446520"/>
          </a:xfrm>
          <a:prstGeom prst="rect">
            <a:avLst/>
          </a:prstGeom>
        </p:spPr>
      </p:pic>
      <p:pic>
        <p:nvPicPr>
          <p:cNvPr id="1028" name="Picture 4" descr="ruler with mm Incep.imagine ex.c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" t="42300" r="10425" b="14849"/>
          <a:stretch/>
        </p:blipFill>
        <p:spPr bwMode="auto">
          <a:xfrm>
            <a:off x="4991100" y="6458766"/>
            <a:ext cx="1920240" cy="38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1" y="6458765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88A26"/>
                </a:solidFill>
                <a:latin typeface="Montserrat Medium" panose="00000600000000000000" pitchFamily="50" charset="0"/>
              </a:rPr>
              <a:t>Site password: test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710" y="3951817"/>
            <a:ext cx="270510" cy="1953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28261">
            <a:off x="7625739" y="3580460"/>
            <a:ext cx="1032462" cy="231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65218">
            <a:off x="9144688" y="5484074"/>
            <a:ext cx="168443" cy="4276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8053" y="2049780"/>
            <a:ext cx="1278788" cy="7962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13007">
            <a:off x="6713697" y="1186308"/>
            <a:ext cx="395287" cy="4858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4023" y="1371600"/>
            <a:ext cx="256865" cy="459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l="-8697" t="53036" r="-2"/>
          <a:stretch/>
        </p:blipFill>
        <p:spPr>
          <a:xfrm rot="8733918">
            <a:off x="6644067" y="4794729"/>
            <a:ext cx="279207" cy="215920"/>
          </a:xfrm>
          <a:prstGeom prst="rect">
            <a:avLst/>
          </a:prstGeom>
        </p:spPr>
      </p:pic>
      <p:grpSp>
        <p:nvGrpSpPr>
          <p:cNvPr id="21" name="Group 7"/>
          <p:cNvGrpSpPr>
            <a:grpSpLocks noChangeAspect="1"/>
          </p:cNvGrpSpPr>
          <p:nvPr/>
        </p:nvGrpSpPr>
        <p:grpSpPr bwMode="auto">
          <a:xfrm>
            <a:off x="1658287" y="5112711"/>
            <a:ext cx="2354263" cy="1228725"/>
            <a:chOff x="46" y="380"/>
            <a:chExt cx="1483" cy="774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auto">
            <a:xfrm>
              <a:off x="46" y="380"/>
              <a:ext cx="1483" cy="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" y="380"/>
              <a:ext cx="1486" cy="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6418" y="5334000"/>
            <a:ext cx="879397" cy="157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1160" y="101498"/>
            <a:ext cx="3101632" cy="1384995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88A26"/>
                </a:solidFill>
              </a:rPr>
              <a:t>Try using the app to conduct a </a:t>
            </a:r>
            <a:r>
              <a:rPr lang="en-US" sz="2800" dirty="0" smtClean="0">
                <a:solidFill>
                  <a:srgbClr val="688A26"/>
                </a:solidFill>
              </a:rPr>
              <a:t>survey for this test branch!</a:t>
            </a:r>
            <a:endParaRPr lang="en-US" sz="2800" dirty="0">
              <a:solidFill>
                <a:srgbClr val="688A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857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6" y="114666"/>
            <a:ext cx="2474066" cy="8583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8" y="1910884"/>
            <a:ext cx="3845169" cy="44631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737" y="1697095"/>
            <a:ext cx="6008077" cy="4890721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055078" y="472159"/>
            <a:ext cx="10515600" cy="10251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50" charset="0"/>
              </a:rPr>
              <a:t>Observations you photograph could be identified by others</a:t>
            </a:r>
          </a:p>
        </p:txBody>
      </p:sp>
    </p:spTree>
    <p:extLst>
      <p:ext uri="{BB962C8B-B14F-4D97-AF65-F5344CB8AC3E}">
        <p14:creationId xmlns:p14="http://schemas.microsoft.com/office/powerpoint/2010/main" val="344038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876" y="986448"/>
            <a:ext cx="9548447" cy="1325563"/>
          </a:xfrm>
        </p:spPr>
        <p:txBody>
          <a:bodyPr>
            <a:normAutofit/>
          </a:bodyPr>
          <a:lstStyle/>
          <a:p>
            <a:r>
              <a:rPr lang="en-US" sz="6000" dirty="0"/>
              <a:t>Let’s get out and try it!</a:t>
            </a:r>
          </a:p>
        </p:txBody>
      </p:sp>
      <p:pic>
        <p:nvPicPr>
          <p:cNvPr id="3" name="Picture 2" descr="third slid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11597" r="34854" b="741"/>
          <a:stretch/>
        </p:blipFill>
        <p:spPr bwMode="auto">
          <a:xfrm flipH="1">
            <a:off x="3553054" y="3153719"/>
            <a:ext cx="2286000" cy="29657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sixth slid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90"/>
          <a:stretch/>
        </p:blipFill>
        <p:spPr bwMode="auto">
          <a:xfrm>
            <a:off x="6316385" y="3156849"/>
            <a:ext cx="2286000" cy="29731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7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http://www.danimouser.com/photography/wp-content/uploads/2011/05/1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91" y="294152"/>
            <a:ext cx="2743200" cy="18256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://www.statesymbolsusa.org/IMAGES/Vermont/Acer-saccharum-sugar-map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7"/>
          <a:stretch/>
        </p:blipFill>
        <p:spPr bwMode="auto">
          <a:xfrm>
            <a:off x="8714892" y="297952"/>
            <a:ext cx="2743200" cy="18234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arm1.staticflickr.com/150/383642098_29e3b6f10a_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90" y="274664"/>
            <a:ext cx="2743200" cy="18302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7766431" y="1109140"/>
            <a:ext cx="689587" cy="4572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5888" y="3518632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JANUARY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98188" y="3555922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JUNE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08837" y="3481900"/>
            <a:ext cx="11560196" cy="44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309989" y="2030525"/>
            <a:ext cx="1229087" cy="1445078"/>
            <a:chOff x="7451950" y="2015409"/>
            <a:chExt cx="1229087" cy="1445078"/>
          </a:xfrm>
        </p:grpSpPr>
        <p:sp>
          <p:nvSpPr>
            <p:cNvPr id="30" name="Down Arrow 29"/>
            <p:cNvSpPr/>
            <p:nvPr/>
          </p:nvSpPr>
          <p:spPr>
            <a:xfrm rot="10800000" flipV="1">
              <a:off x="7949990" y="3012464"/>
              <a:ext cx="233008" cy="448023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2" descr="http://static.flickr.com/2238/2148457971_8475d5226d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467" b="69067" l="6564" r="868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2" t="2914" r="3816" b="23467"/>
            <a:stretch/>
          </p:blipFill>
          <p:spPr bwMode="auto">
            <a:xfrm>
              <a:off x="7451950" y="2015409"/>
              <a:ext cx="1229087" cy="1375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5823553" y="3518632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APRIL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3778710" y="1101439"/>
            <a:ext cx="689587" cy="4572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303" y="5406189"/>
            <a:ext cx="113717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  <a:latin typeface="Kaushan Script" panose="03060602040705080205" pitchFamily="66" charset="0"/>
              </a:rPr>
              <a:t>Phenology</a:t>
            </a:r>
            <a:r>
              <a:rPr lang="en-US" dirty="0" smtClean="0">
                <a:latin typeface="Kaushan Script" panose="03060602040705080205" pitchFamily="66" charset="0"/>
              </a:rPr>
              <a:t> </a:t>
            </a:r>
            <a:r>
              <a:rPr lang="en-US" sz="3200" dirty="0" smtClean="0">
                <a:latin typeface="Roboto Slab" pitchFamily="2" charset="0"/>
                <a:ea typeface="Roboto Slab" pitchFamily="2" charset="0"/>
              </a:rPr>
              <a:t> </a:t>
            </a:r>
          </a:p>
          <a:p>
            <a:r>
              <a:rPr lang="en-US" sz="2400" dirty="0" smtClean="0">
                <a:latin typeface="Montserrat Light" panose="00000400000000000000" pitchFamily="50" charset="0"/>
                <a:ea typeface="Roboto Slab" pitchFamily="2" charset="0"/>
              </a:rPr>
              <a:t>the timing of seasonal activities in animals and plants</a:t>
            </a:r>
            <a:endParaRPr lang="en-US" sz="2400" dirty="0">
              <a:latin typeface="Montserrat Light" panose="00000400000000000000" pitchFamily="50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85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87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978" y="-12992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Manage My Surveys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45" y="1005325"/>
            <a:ext cx="7293044" cy="5770321"/>
          </a:xfrm>
          <a:prstGeom prst="rect">
            <a:avLst/>
          </a:prstGeom>
        </p:spPr>
      </p:pic>
      <p:sp>
        <p:nvSpPr>
          <p:cNvPr id="4" name="Content Placeholder 6"/>
          <p:cNvSpPr txBox="1">
            <a:spLocks noGrp="1"/>
          </p:cNvSpPr>
          <p:nvPr>
            <p:ph idx="1"/>
          </p:nvPr>
        </p:nvSpPr>
        <p:spPr>
          <a:xfrm>
            <a:off x="7841756" y="1481384"/>
            <a:ext cx="4182604" cy="4483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Edit survey data on the website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My Account &gt; Manage My Surveys</a:t>
            </a:r>
          </a:p>
          <a:p>
            <a:pPr marL="233363" indent="-233363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688A26"/>
                </a:solidFill>
                <a:latin typeface="Montserrat Light" panose="00000400000000000000" pitchFamily="50" charset="0"/>
                <a:ea typeface="Roboto Slab" pitchFamily="2" charset="0"/>
              </a:rPr>
              <a:t>Site managers can edit surveys submitted by any user at their site</a:t>
            </a:r>
            <a:endParaRPr lang="en-US" sz="2800" dirty="0" smtClean="0">
              <a:solidFill>
                <a:srgbClr val="688A26"/>
              </a:solidFill>
              <a:latin typeface="Montserrat Light" panose="00000400000000000000" pitchFamily="50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746" t="54832" r="16697" b="6235"/>
          <a:stretch/>
        </p:blipFill>
        <p:spPr>
          <a:xfrm>
            <a:off x="838200" y="1690688"/>
            <a:ext cx="9861466" cy="41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614" t="15974" r="16710" b="9108"/>
          <a:stretch/>
        </p:blipFill>
        <p:spPr>
          <a:xfrm>
            <a:off x="0" y="26949"/>
            <a:ext cx="12192000" cy="688030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757317" y="211874"/>
            <a:ext cx="836342" cy="334537"/>
          </a:xfrm>
          <a:prstGeom prst="ellipse">
            <a:avLst/>
          </a:prstGeom>
          <a:noFill/>
          <a:ln w="38100">
            <a:solidFill>
              <a:srgbClr val="F4E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865111" y="564067"/>
            <a:ext cx="862361" cy="372635"/>
          </a:xfrm>
          <a:prstGeom prst="ellipse">
            <a:avLst/>
          </a:prstGeom>
          <a:noFill/>
          <a:ln w="38100">
            <a:solidFill>
              <a:srgbClr val="F4E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68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147" t="20696" r="28321" b="6314"/>
          <a:stretch/>
        </p:blipFill>
        <p:spPr>
          <a:xfrm>
            <a:off x="4772024" y="200721"/>
            <a:ext cx="7087703" cy="653461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85888" y="365124"/>
            <a:ext cx="2982830" cy="61407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rgbClr val="688A26"/>
                </a:solidFill>
                <a:latin typeface="Roboto Slab" pitchFamily="2" charset="0"/>
                <a:ea typeface="Roboto Slab" pitchFamily="2" charset="0"/>
              </a:rPr>
              <a:t>Visualize phenology of different arthropod groups for any site or year</a:t>
            </a:r>
            <a:endParaRPr lang="en-US" dirty="0">
              <a:solidFill>
                <a:srgbClr val="688A26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39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88" y="365124"/>
            <a:ext cx="2982830" cy="6140779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Visualize the composition of different arthropod groups…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52980"/>
            <a:ext cx="7326038" cy="6533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3120" y="6020792"/>
            <a:ext cx="904875" cy="387798"/>
          </a:xfrm>
          <a:prstGeom prst="rect">
            <a:avLst/>
          </a:prstGeom>
          <a:solidFill>
            <a:schemeClr val="bg1"/>
          </a:solidFill>
        </p:spPr>
        <p:txBody>
          <a:bodyPr wrap="square" tIns="9144" bIns="9144" rtlCol="0">
            <a:spAutoFit/>
          </a:bodyPr>
          <a:lstStyle/>
          <a:p>
            <a:r>
              <a:rPr lang="en-US" sz="2400" dirty="0"/>
              <a:t>NCBG</a:t>
            </a:r>
          </a:p>
        </p:txBody>
      </p:sp>
    </p:spTree>
    <p:extLst>
      <p:ext uri="{BB962C8B-B14F-4D97-AF65-F5344CB8AC3E}">
        <p14:creationId xmlns:p14="http://schemas.microsoft.com/office/powerpoint/2010/main" val="25898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888" y="365124"/>
            <a:ext cx="2982830" cy="6140779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…and how arthropod composition varies by tree species, site or year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10" y="1282366"/>
            <a:ext cx="8763398" cy="43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603" t="8804" r="10441" b="5469"/>
          <a:stretch/>
        </p:blipFill>
        <p:spPr>
          <a:xfrm>
            <a:off x="1048870" y="712694"/>
            <a:ext cx="9870141" cy="58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6579" y="2559483"/>
            <a:ext cx="9271412" cy="1325563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What</a:t>
            </a:r>
            <a:r>
              <a:rPr lang="en-US" sz="5400" dirty="0" smtClean="0">
                <a:solidFill>
                  <a:schemeClr val="accent2">
                    <a:lumMod val="75000"/>
                  </a:schemeClr>
                </a:solidFill>
                <a:latin typeface="Kaushan Script" panose="03060602040705080205" pitchFamily="66" charset="0"/>
                <a:ea typeface="Roboto Slab" pitchFamily="2" charset="0"/>
              </a:rPr>
              <a:t> </a:t>
            </a:r>
            <a:r>
              <a:rPr lang="en-US" sz="5400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have we found so far?</a:t>
            </a:r>
            <a:endParaRPr lang="en-US" sz="5400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ird slid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11597" r="34854" b="741"/>
          <a:stretch/>
        </p:blipFill>
        <p:spPr bwMode="auto">
          <a:xfrm flipH="1">
            <a:off x="6565885" y="3130272"/>
            <a:ext cx="2286000" cy="29657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sixth slid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90"/>
          <a:stretch/>
        </p:blipFill>
        <p:spPr bwMode="auto">
          <a:xfrm>
            <a:off x="9329216" y="3133402"/>
            <a:ext cx="2286000" cy="2973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6481805" y="2741352"/>
            <a:ext cx="203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anose="00000400000000000000" pitchFamily="50" charset="0"/>
              </a:rPr>
              <a:t>VISUAL SURVEY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24116" y="2741221"/>
            <a:ext cx="267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Light" panose="00000400000000000000" pitchFamily="50" charset="0"/>
              </a:rPr>
              <a:t>BEAT SHEET SURVEY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21036" y="1995760"/>
            <a:ext cx="5279370" cy="4234874"/>
            <a:chOff x="1982580" y="1995760"/>
            <a:chExt cx="5279370" cy="4234874"/>
          </a:xfrm>
        </p:grpSpPr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>
              <a:off x="1982580" y="1995760"/>
              <a:ext cx="4543040" cy="4234874"/>
              <a:chOff x="993" y="401"/>
              <a:chExt cx="3774" cy="3518"/>
            </a:xfrm>
          </p:grpSpPr>
          <p:sp>
            <p:nvSpPr>
              <p:cNvPr id="1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993" y="401"/>
                <a:ext cx="3774" cy="3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" y="401"/>
                <a:ext cx="3782" cy="3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322893" y="2087340"/>
              <a:ext cx="7713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B1D3"/>
                  </a:solidFill>
                </a:rPr>
                <a:t>Other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22893" y="2445802"/>
              <a:ext cx="19390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DB462"/>
                  </a:solidFill>
                </a:rPr>
                <a:t>Grasshoppers, Crickets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22892" y="2760940"/>
              <a:ext cx="13211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B3DE69"/>
                  </a:solidFill>
                </a:rPr>
                <a:t>Caterpillars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22893" y="3133406"/>
              <a:ext cx="80168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4EE00"/>
                  </a:solidFill>
                </a:rPr>
                <a:t>Flies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22892" y="4057478"/>
              <a:ext cx="11302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B8072"/>
                  </a:solidFill>
                </a:rPr>
                <a:t>Beetles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22893" y="4887721"/>
              <a:ext cx="184537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8DD3C7"/>
                  </a:solidFill>
                </a:rPr>
                <a:t>Leaf hoppers, cicadas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22893" y="5320086"/>
              <a:ext cx="9268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BEBADA"/>
                  </a:solidFill>
                </a:rPr>
                <a:t>Spiders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5428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Different sampling methods yield different perceptions of the relative abundance of arthropod groups</a:t>
            </a:r>
          </a:p>
        </p:txBody>
      </p:sp>
    </p:spTree>
    <p:extLst>
      <p:ext uri="{BB962C8B-B14F-4D97-AF65-F5344CB8AC3E}">
        <p14:creationId xmlns:p14="http://schemas.microsoft.com/office/powerpoint/2010/main" val="21944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21"/>
          <p:cNvSpPr/>
          <p:nvPr/>
        </p:nvSpPr>
        <p:spPr>
          <a:xfrm rot="10800000">
            <a:off x="8808029" y="3532274"/>
            <a:ext cx="233008" cy="612019"/>
          </a:xfrm>
          <a:prstGeom prst="downArrow">
            <a:avLst/>
          </a:prstGeom>
          <a:solidFill>
            <a:srgbClr val="80B1D3"/>
          </a:solidFill>
          <a:ln>
            <a:solidFill>
              <a:srgbClr val="80B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72" name="Picture 8" descr="http://www.danimouser.com/photography/wp-content/uploads/2011/05/1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91" y="294152"/>
            <a:ext cx="2743200" cy="18256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://www.statesymbolsusa.org/IMAGES/Vermont/Acer-saccharum-sugar-map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7"/>
          <a:stretch/>
        </p:blipFill>
        <p:spPr bwMode="auto">
          <a:xfrm>
            <a:off x="8714892" y="297952"/>
            <a:ext cx="2743200" cy="18234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arm1.staticflickr.com/150/383642098_29e3b6f10a_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90" y="274664"/>
            <a:ext cx="2743200" cy="18302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7766431" y="1109140"/>
            <a:ext cx="689587" cy="4572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5888" y="3518632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JANUARY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98188" y="3555922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JUNE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08837" y="3481900"/>
            <a:ext cx="11560196" cy="44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309989" y="2030525"/>
            <a:ext cx="1229087" cy="1445078"/>
            <a:chOff x="7451950" y="2015409"/>
            <a:chExt cx="1229087" cy="1445078"/>
          </a:xfrm>
        </p:grpSpPr>
        <p:sp>
          <p:nvSpPr>
            <p:cNvPr id="30" name="Down Arrow 29"/>
            <p:cNvSpPr/>
            <p:nvPr/>
          </p:nvSpPr>
          <p:spPr>
            <a:xfrm rot="10800000" flipV="1">
              <a:off x="7949990" y="3012464"/>
              <a:ext cx="233008" cy="448023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2" descr="http://static.flickr.com/2238/2148457971_8475d5226d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467" b="69067" l="6564" r="868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2" t="2914" r="3816" b="23467"/>
            <a:stretch/>
          </p:blipFill>
          <p:spPr bwMode="auto">
            <a:xfrm>
              <a:off x="7451950" y="2015409"/>
              <a:ext cx="1229087" cy="1375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5823553" y="3518632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APRIL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3778710" y="1101439"/>
            <a:ext cx="689587" cy="4572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8" descr="http://cs.birdwatchingdaily.com/BRDCS/cfs-file.ashx/__key/CommunityServer.Components.PostAttachments/00.00.07.65.88/IMG_5F00_3533_2D00_2.jpg"/>
          <p:cNvPicPr>
            <a:picLocks noChangeAspect="1" noChangeArrowheads="1"/>
          </p:cNvPicPr>
          <p:nvPr/>
        </p:nvPicPr>
        <p:blipFill rotWithShape="1">
          <a:blip r:embed="rId8" cstate="print"/>
          <a:srcRect l="23341" t="12285" r="20057" b="13029"/>
          <a:stretch/>
        </p:blipFill>
        <p:spPr bwMode="auto">
          <a:xfrm flipH="1">
            <a:off x="7067258" y="4144294"/>
            <a:ext cx="2670486" cy="234911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80B1D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687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-1410323" y="-5536451"/>
            <a:ext cx="18786476" cy="1340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AutoShape 3"/>
          <p:cNvSpPr>
            <a:spLocks noChangeAspect="1" noChangeArrowheads="1" noTextEdit="1"/>
          </p:cNvSpPr>
          <p:nvPr/>
        </p:nvSpPr>
        <p:spPr bwMode="auto">
          <a:xfrm>
            <a:off x="-5493423" y="-5533982"/>
            <a:ext cx="18786476" cy="1340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 bwMode="auto">
          <a:xfrm>
            <a:off x="959003" y="1234740"/>
            <a:ext cx="3614738" cy="5486400"/>
            <a:chOff x="6176" y="10873"/>
            <a:chExt cx="2277" cy="3456"/>
          </a:xfrm>
          <a:solidFill>
            <a:schemeClr val="tx1"/>
          </a:solidFill>
        </p:grpSpPr>
        <p:sp>
          <p:nvSpPr>
            <p:cNvPr id="3" name="AutoShape 7"/>
            <p:cNvSpPr>
              <a:spLocks noChangeAspect="1" noChangeArrowheads="1" noTextEdit="1"/>
            </p:cNvSpPr>
            <p:nvPr/>
          </p:nvSpPr>
          <p:spPr bwMode="auto">
            <a:xfrm>
              <a:off x="6176" y="10873"/>
              <a:ext cx="2277" cy="34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" y="10873"/>
              <a:ext cx="2282" cy="34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itle 7"/>
          <p:cNvSpPr txBox="1">
            <a:spLocks/>
          </p:cNvSpPr>
          <p:nvPr/>
        </p:nvSpPr>
        <p:spPr>
          <a:xfrm>
            <a:off x="173001" y="-36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/>
              <a:t>The timing of the seasonal peak</a:t>
            </a:r>
            <a:br>
              <a:rPr lang="en-US" sz="2800" dirty="0"/>
            </a:b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732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 noChangeAspect="1"/>
          </p:cNvGrpSpPr>
          <p:nvPr/>
        </p:nvGrpSpPr>
        <p:grpSpPr bwMode="auto">
          <a:xfrm>
            <a:off x="5641229" y="1322831"/>
            <a:ext cx="4336778" cy="5412750"/>
            <a:chOff x="7729" y="10531"/>
            <a:chExt cx="2769" cy="3456"/>
          </a:xfrm>
          <a:solidFill>
            <a:schemeClr val="tx1"/>
          </a:solidFill>
        </p:grpSpPr>
        <p:sp>
          <p:nvSpPr>
            <p:cNvPr id="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7729" y="10531"/>
              <a:ext cx="2769" cy="34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" y="10531"/>
              <a:ext cx="2773" cy="3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ight Brace 17"/>
          <p:cNvSpPr/>
          <p:nvPr/>
        </p:nvSpPr>
        <p:spPr>
          <a:xfrm rot="16200000" flipV="1">
            <a:off x="8283224" y="1102528"/>
            <a:ext cx="127526" cy="1318089"/>
          </a:xfrm>
          <a:prstGeom prst="rightBrace">
            <a:avLst>
              <a:gd name="adj1" fmla="val 35501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53340" y="1418881"/>
            <a:ext cx="1173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371850" algn="l"/>
              </a:tabLst>
            </a:pPr>
            <a:r>
              <a:rPr lang="en-US" sz="1600" dirty="0"/>
              <a:t>37 days</a:t>
            </a:r>
          </a:p>
        </p:txBody>
      </p:sp>
      <p:sp>
        <p:nvSpPr>
          <p:cNvPr id="20" name="Right Brace 19"/>
          <p:cNvSpPr/>
          <p:nvPr/>
        </p:nvSpPr>
        <p:spPr>
          <a:xfrm rot="16200000" flipV="1">
            <a:off x="7734063" y="4380233"/>
            <a:ext cx="90213" cy="213960"/>
          </a:xfrm>
          <a:prstGeom prst="rightBrace">
            <a:avLst>
              <a:gd name="adj1" fmla="val 35501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03063" y="4152590"/>
            <a:ext cx="1173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371850" algn="l"/>
              </a:tabLst>
            </a:pPr>
            <a:r>
              <a:rPr lang="en-US" sz="1600" dirty="0"/>
              <a:t>6 days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59795" y="3391238"/>
            <a:ext cx="3231246" cy="307777"/>
          </a:xfrm>
          <a:prstGeom prst="rect">
            <a:avLst/>
          </a:prstGeom>
          <a:solidFill>
            <a:schemeClr val="bg1"/>
          </a:solidFill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Jun-1             Jul-1               Aug-1      </a:t>
            </a:r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-1410323" y="-5536451"/>
            <a:ext cx="18786476" cy="1340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AutoShape 3"/>
          <p:cNvSpPr>
            <a:spLocks noChangeAspect="1" noChangeArrowheads="1" noTextEdit="1"/>
          </p:cNvSpPr>
          <p:nvPr/>
        </p:nvSpPr>
        <p:spPr bwMode="auto">
          <a:xfrm>
            <a:off x="-5493423" y="-5533982"/>
            <a:ext cx="18786476" cy="1340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76782" y="3739354"/>
            <a:ext cx="1278840" cy="264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576782" y="6457636"/>
            <a:ext cx="1278840" cy="264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00850" y="6105330"/>
            <a:ext cx="3231246" cy="307777"/>
          </a:xfrm>
          <a:prstGeom prst="rect">
            <a:avLst/>
          </a:prstGeom>
          <a:solidFill>
            <a:schemeClr val="bg1"/>
          </a:solidFill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Jun-1             Jul-1               Aug-1      </a:t>
            </a: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 bwMode="auto">
          <a:xfrm>
            <a:off x="959003" y="1234740"/>
            <a:ext cx="3614738" cy="5486400"/>
            <a:chOff x="6176" y="10873"/>
            <a:chExt cx="2277" cy="3456"/>
          </a:xfrm>
          <a:solidFill>
            <a:schemeClr val="tx1"/>
          </a:solidFill>
        </p:grpSpPr>
        <p:sp>
          <p:nvSpPr>
            <p:cNvPr id="3" name="AutoShape 7"/>
            <p:cNvSpPr>
              <a:spLocks noChangeAspect="1" noChangeArrowheads="1" noTextEdit="1"/>
            </p:cNvSpPr>
            <p:nvPr/>
          </p:nvSpPr>
          <p:spPr bwMode="auto">
            <a:xfrm>
              <a:off x="6176" y="10873"/>
              <a:ext cx="2277" cy="34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" y="10873"/>
              <a:ext cx="2282" cy="34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itle 7"/>
          <p:cNvSpPr txBox="1">
            <a:spLocks/>
          </p:cNvSpPr>
          <p:nvPr/>
        </p:nvSpPr>
        <p:spPr>
          <a:xfrm>
            <a:off x="173001" y="-36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/>
              <a:t>The timing of the seasonal peak varies with latitude</a:t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22" name="Rectangle 21"/>
          <p:cNvSpPr/>
          <p:nvPr/>
        </p:nvSpPr>
        <p:spPr>
          <a:xfrm>
            <a:off x="5669116" y="3671486"/>
            <a:ext cx="4402137" cy="3066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730471" y="2297480"/>
            <a:ext cx="226773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dirty="0"/>
              <a:t>Caterpillar density</a:t>
            </a:r>
          </a:p>
        </p:txBody>
      </p:sp>
    </p:spTree>
    <p:extLst>
      <p:ext uri="{BB962C8B-B14F-4D97-AF65-F5344CB8AC3E}">
        <p14:creationId xmlns:p14="http://schemas.microsoft.com/office/powerpoint/2010/main" val="22631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 noChangeAspect="1"/>
          </p:cNvGrpSpPr>
          <p:nvPr/>
        </p:nvGrpSpPr>
        <p:grpSpPr bwMode="auto">
          <a:xfrm>
            <a:off x="5641229" y="1322831"/>
            <a:ext cx="4336778" cy="5412750"/>
            <a:chOff x="7729" y="10531"/>
            <a:chExt cx="2769" cy="3456"/>
          </a:xfrm>
          <a:solidFill>
            <a:schemeClr val="tx1"/>
          </a:solidFill>
        </p:grpSpPr>
        <p:sp>
          <p:nvSpPr>
            <p:cNvPr id="6" name="AutoShape 11"/>
            <p:cNvSpPr>
              <a:spLocks noChangeAspect="1" noChangeArrowheads="1" noTextEdit="1"/>
            </p:cNvSpPr>
            <p:nvPr/>
          </p:nvSpPr>
          <p:spPr bwMode="auto">
            <a:xfrm>
              <a:off x="7729" y="10531"/>
              <a:ext cx="2769" cy="34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9" y="10531"/>
              <a:ext cx="2773" cy="3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ight Brace 17"/>
          <p:cNvSpPr/>
          <p:nvPr/>
        </p:nvSpPr>
        <p:spPr>
          <a:xfrm rot="16200000" flipV="1">
            <a:off x="8283224" y="1102528"/>
            <a:ext cx="127526" cy="1318089"/>
          </a:xfrm>
          <a:prstGeom prst="rightBrace">
            <a:avLst>
              <a:gd name="adj1" fmla="val 35501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53340" y="1418881"/>
            <a:ext cx="1173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371850" algn="l"/>
              </a:tabLst>
            </a:pPr>
            <a:r>
              <a:rPr lang="en-US" sz="1600" dirty="0"/>
              <a:t>37 days</a:t>
            </a:r>
          </a:p>
        </p:txBody>
      </p:sp>
      <p:sp>
        <p:nvSpPr>
          <p:cNvPr id="20" name="Right Brace 19"/>
          <p:cNvSpPr/>
          <p:nvPr/>
        </p:nvSpPr>
        <p:spPr>
          <a:xfrm rot="16200000" flipV="1">
            <a:off x="7734063" y="4380233"/>
            <a:ext cx="90213" cy="213960"/>
          </a:xfrm>
          <a:prstGeom prst="rightBrace">
            <a:avLst>
              <a:gd name="adj1" fmla="val 35501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03063" y="4152590"/>
            <a:ext cx="11737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3371850" algn="l"/>
              </a:tabLst>
            </a:pPr>
            <a:r>
              <a:rPr lang="en-US" sz="1600" dirty="0"/>
              <a:t>6 days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59795" y="3391238"/>
            <a:ext cx="3231246" cy="307777"/>
          </a:xfrm>
          <a:prstGeom prst="rect">
            <a:avLst/>
          </a:prstGeom>
          <a:solidFill>
            <a:schemeClr val="bg1"/>
          </a:solidFill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Jun-1             Jul-1               Aug-1      </a:t>
            </a:r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-1410323" y="-5536451"/>
            <a:ext cx="18786476" cy="1340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AutoShape 3"/>
          <p:cNvSpPr>
            <a:spLocks noChangeAspect="1" noChangeArrowheads="1" noTextEdit="1"/>
          </p:cNvSpPr>
          <p:nvPr/>
        </p:nvSpPr>
        <p:spPr bwMode="auto">
          <a:xfrm>
            <a:off x="-5493423" y="-5533982"/>
            <a:ext cx="18786476" cy="13401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76782" y="3739354"/>
            <a:ext cx="1278840" cy="264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576782" y="6457636"/>
            <a:ext cx="1278840" cy="264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00850" y="6105330"/>
            <a:ext cx="3231246" cy="307777"/>
          </a:xfrm>
          <a:prstGeom prst="rect">
            <a:avLst/>
          </a:prstGeom>
          <a:solidFill>
            <a:schemeClr val="bg1"/>
          </a:solidFill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Jun-1             Jul-1               Aug-1      </a:t>
            </a:r>
          </a:p>
        </p:txBody>
      </p:sp>
      <p:grpSp>
        <p:nvGrpSpPr>
          <p:cNvPr id="2" name="Group 8"/>
          <p:cNvGrpSpPr>
            <a:grpSpLocks noChangeAspect="1"/>
          </p:cNvGrpSpPr>
          <p:nvPr/>
        </p:nvGrpSpPr>
        <p:grpSpPr bwMode="auto">
          <a:xfrm>
            <a:off x="959003" y="1234740"/>
            <a:ext cx="3614738" cy="5486400"/>
            <a:chOff x="6176" y="10873"/>
            <a:chExt cx="2277" cy="3456"/>
          </a:xfrm>
          <a:solidFill>
            <a:schemeClr val="tx1"/>
          </a:solidFill>
        </p:grpSpPr>
        <p:sp>
          <p:nvSpPr>
            <p:cNvPr id="3" name="AutoShape 7"/>
            <p:cNvSpPr>
              <a:spLocks noChangeAspect="1" noChangeArrowheads="1" noTextEdit="1"/>
            </p:cNvSpPr>
            <p:nvPr/>
          </p:nvSpPr>
          <p:spPr bwMode="auto">
            <a:xfrm>
              <a:off x="6176" y="10873"/>
              <a:ext cx="2277" cy="34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" y="10873"/>
              <a:ext cx="2282" cy="34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itle 7"/>
          <p:cNvSpPr txBox="1">
            <a:spLocks/>
          </p:cNvSpPr>
          <p:nvPr/>
        </p:nvSpPr>
        <p:spPr>
          <a:xfrm>
            <a:off x="173001" y="-36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/>
              <a:t>The timing of the seasonal peak varies with latitude</a:t>
            </a:r>
            <a:br>
              <a:rPr lang="en-US" sz="2800" dirty="0"/>
            </a:br>
            <a:r>
              <a:rPr lang="en-US" sz="2800" b="1" dirty="0">
                <a:solidFill>
                  <a:srgbClr val="FFC000"/>
                </a:solidFill>
              </a:rPr>
              <a:t>but also within regions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624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18157" y="2685547"/>
            <a:ext cx="5501613" cy="29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328889" y="2016918"/>
            <a:ext cx="6993380" cy="4114500"/>
            <a:chOff x="374" y="854"/>
            <a:chExt cx="4958" cy="2917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74" y="854"/>
              <a:ext cx="4958" cy="2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" y="854"/>
              <a:ext cx="4966" cy="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t="45308" r="14061" b="16465"/>
          <a:stretch/>
        </p:blipFill>
        <p:spPr>
          <a:xfrm>
            <a:off x="5528441" y="2525328"/>
            <a:ext cx="1442633" cy="1142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5443 cove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4" t="15536" r="11917" b="1668"/>
          <a:stretch/>
        </p:blipFill>
        <p:spPr bwMode="auto">
          <a:xfrm>
            <a:off x="8788864" y="2345104"/>
            <a:ext cx="1551180" cy="7202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82929" y="176469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020F0"/>
                </a:solidFill>
                <a:latin typeface="Montserrat Light" panose="00000400000000000000" pitchFamily="50" charset="0"/>
              </a:rPr>
              <a:t>hatching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15069" y="1757845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020F0"/>
                </a:solidFill>
                <a:latin typeface="Montserrat Light" panose="00000400000000000000" pitchFamily="50" charset="0"/>
              </a:rPr>
              <a:t>fledging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6" y="6436118"/>
            <a:ext cx="493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 Slab" pitchFamily="2" charset="0"/>
                <a:ea typeface="Roboto Slab" pitchFamily="2" charset="0"/>
              </a:rPr>
              <a:t>2016 | Prairie Ridge Ecostation, Raleigh, NC</a:t>
            </a:r>
          </a:p>
        </p:txBody>
      </p:sp>
      <p:pic>
        <p:nvPicPr>
          <p:cNvPr id="13" name="Picture 2" descr="File:House Wren (8732643561)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1" t="1293" r="19070" b="8293"/>
          <a:stretch/>
        </p:blipFill>
        <p:spPr bwMode="auto">
          <a:xfrm>
            <a:off x="812317" y="1972542"/>
            <a:ext cx="3185558" cy="336502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are birds timing migration and breeding relative to the seasonality of their food sources?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19497" r="17080" b="15217"/>
          <a:stretch/>
        </p:blipFill>
        <p:spPr>
          <a:xfrm>
            <a:off x="6954832" y="2143178"/>
            <a:ext cx="1503018" cy="9634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6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4"/>
          <a:stretch/>
        </p:blipFill>
        <p:spPr>
          <a:xfrm>
            <a:off x="0" y="21021"/>
            <a:ext cx="12192000" cy="68369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351" y="1709738"/>
            <a:ext cx="10990099" cy="2852737"/>
          </a:xfrm>
        </p:spPr>
        <p:txBody>
          <a:bodyPr>
            <a:normAutofit/>
          </a:bodyPr>
          <a:lstStyle/>
          <a:p>
            <a:r>
              <a:rPr lang="en-US" sz="11500" smtClean="0">
                <a:solidFill>
                  <a:schemeClr val="bg1"/>
                </a:solidFill>
                <a:latin typeface="Kaushan Script" panose="03060602040705080205" pitchFamily="66" charset="0"/>
              </a:rPr>
              <a:t>Join Us! </a:t>
            </a:r>
            <a:endParaRPr lang="en-US" sz="11500" dirty="0">
              <a:solidFill>
                <a:schemeClr val="bg1"/>
              </a:solidFill>
              <a:latin typeface="Kaushan Script" panose="03060602040705080205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3627" y="4558282"/>
            <a:ext cx="11424745" cy="144451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Sign up at caterpillarscount.unc.edu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b="1" dirty="0" smtClean="0">
              <a:solidFill>
                <a:schemeClr val="bg1"/>
              </a:solidFill>
              <a:latin typeface="Montserrat SemiBold" panose="00000700000000000000" pitchFamily="50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Questions?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smtClean="0">
                <a:solidFill>
                  <a:schemeClr val="bg1"/>
                </a:solidFill>
                <a:latin typeface="Montserrat SemiBold" panose="00000700000000000000" pitchFamily="50" charset="0"/>
              </a:rPr>
              <a:t>Email caterpillarscount@gmail.com</a:t>
            </a:r>
          </a:p>
        </p:txBody>
      </p:sp>
      <p:sp>
        <p:nvSpPr>
          <p:cNvPr id="6" name="Rectangle 5"/>
          <p:cNvSpPr/>
          <p:nvPr/>
        </p:nvSpPr>
        <p:spPr>
          <a:xfrm>
            <a:off x="5852400" y="570907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Montserrat Light" panose="00000400000000000000" pitchFamily="50" charset="0"/>
              </a:rPr>
              <a:t>Dr. Allen Hurlbert, Project </a:t>
            </a:r>
            <a:r>
              <a:rPr lang="en-US" sz="2400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Leader</a:t>
            </a:r>
            <a:endParaRPr lang="en-US" sz="2400" dirty="0">
              <a:solidFill>
                <a:schemeClr val="bg1"/>
              </a:solidFill>
              <a:latin typeface="Montserrat Light" panose="00000400000000000000" pitchFamily="50" charset="0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Montserrat Light" panose="00000400000000000000" pitchFamily="50" charset="0"/>
              </a:rPr>
              <a:t>Funded by the National Science </a:t>
            </a:r>
            <a:r>
              <a:rPr lang="en-US" dirty="0" smtClean="0">
                <a:solidFill>
                  <a:schemeClr val="bg1"/>
                </a:solidFill>
                <a:latin typeface="Montserrat Light" panose="00000400000000000000" pitchFamily="50" charset="0"/>
              </a:rPr>
              <a:t>Foundation</a:t>
            </a:r>
            <a:endParaRPr lang="en-US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79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21"/>
          <p:cNvSpPr/>
          <p:nvPr/>
        </p:nvSpPr>
        <p:spPr>
          <a:xfrm rot="10800000">
            <a:off x="8808029" y="3532274"/>
            <a:ext cx="233008" cy="612019"/>
          </a:xfrm>
          <a:prstGeom prst="downArrow">
            <a:avLst/>
          </a:prstGeom>
          <a:solidFill>
            <a:srgbClr val="80B1D3"/>
          </a:solidFill>
          <a:ln>
            <a:solidFill>
              <a:srgbClr val="80B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72" name="Picture 8" descr="http://www.danimouser.com/photography/wp-content/uploads/2011/05/1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91" y="294152"/>
            <a:ext cx="2743200" cy="18256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://www.statesymbolsusa.org/IMAGES/Vermont/Acer-saccharum-sugar-map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7"/>
          <a:stretch/>
        </p:blipFill>
        <p:spPr bwMode="auto">
          <a:xfrm>
            <a:off x="8714892" y="297952"/>
            <a:ext cx="2743200" cy="18234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arm1.staticflickr.com/150/383642098_29e3b6f10a_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90" y="274664"/>
            <a:ext cx="2743200" cy="18302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7766431" y="1109140"/>
            <a:ext cx="689587" cy="4572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5888" y="3518632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JANUARY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98188" y="3555922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JUNE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568317" y="4423824"/>
            <a:ext cx="3825401" cy="2434176"/>
            <a:chOff x="1260190" y="2194936"/>
            <a:chExt cx="7127439" cy="3695037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10554" y="2194936"/>
              <a:ext cx="7077075" cy="311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60190" y="5308948"/>
              <a:ext cx="64389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9" name="Straight Connector 28"/>
          <p:cNvCxnSpPr/>
          <p:nvPr/>
        </p:nvCxnSpPr>
        <p:spPr>
          <a:xfrm>
            <a:off x="308837" y="3481900"/>
            <a:ext cx="11560196" cy="44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8820" y="2347557"/>
            <a:ext cx="6203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Roboto Slab" pitchFamily="2" charset="0"/>
                <a:ea typeface="Roboto Slab" pitchFamily="2" charset="0"/>
              </a:rPr>
              <a:t>What happens to the timing of these events as temperatures rise?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09989" y="2030525"/>
            <a:ext cx="1229087" cy="1445078"/>
            <a:chOff x="7451950" y="2015409"/>
            <a:chExt cx="1229087" cy="1445078"/>
          </a:xfrm>
        </p:grpSpPr>
        <p:sp>
          <p:nvSpPr>
            <p:cNvPr id="30" name="Down Arrow 29"/>
            <p:cNvSpPr/>
            <p:nvPr/>
          </p:nvSpPr>
          <p:spPr>
            <a:xfrm rot="10800000" flipV="1">
              <a:off x="7949990" y="3012464"/>
              <a:ext cx="233008" cy="448023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2" descr="http://static.flickr.com/2238/2148457971_8475d5226d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467" b="69067" l="6564" r="868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2" t="2914" r="3816" b="23467"/>
            <a:stretch/>
          </p:blipFill>
          <p:spPr bwMode="auto">
            <a:xfrm>
              <a:off x="7451950" y="2015409"/>
              <a:ext cx="1229087" cy="1375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5823553" y="3518632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APRIL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3778710" y="1101439"/>
            <a:ext cx="689587" cy="4572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8" descr="http://cs.birdwatchingdaily.com/BRDCS/cfs-file.ashx/__key/CommunityServer.Components.PostAttachments/00.00.07.65.88/IMG_5F00_3533_2D00_2.jpg"/>
          <p:cNvPicPr>
            <a:picLocks noChangeAspect="1" noChangeArrowheads="1"/>
          </p:cNvPicPr>
          <p:nvPr/>
        </p:nvPicPr>
        <p:blipFill rotWithShape="1">
          <a:blip r:embed="rId10" cstate="print"/>
          <a:srcRect l="23341" t="12285" r="20057" b="13029"/>
          <a:stretch/>
        </p:blipFill>
        <p:spPr bwMode="auto">
          <a:xfrm flipH="1">
            <a:off x="7067258" y="4144294"/>
            <a:ext cx="2670486" cy="234911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80B1D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54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0.08047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30"/>
          <p:cNvSpPr/>
          <p:nvPr/>
        </p:nvSpPr>
        <p:spPr>
          <a:xfrm rot="10800000">
            <a:off x="7784505" y="3538693"/>
            <a:ext cx="237744" cy="605600"/>
          </a:xfrm>
          <a:prstGeom prst="downArrow">
            <a:avLst/>
          </a:prstGeom>
          <a:noFill/>
          <a:ln>
            <a:solidFill>
              <a:srgbClr val="80B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 rot="10800000">
            <a:off x="8808029" y="3532274"/>
            <a:ext cx="233008" cy="612019"/>
          </a:xfrm>
          <a:prstGeom prst="downArrow">
            <a:avLst/>
          </a:prstGeom>
          <a:solidFill>
            <a:srgbClr val="80B1D3"/>
          </a:solidFill>
          <a:ln>
            <a:solidFill>
              <a:srgbClr val="80B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7766431" y="1109140"/>
            <a:ext cx="689587" cy="4572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5888" y="3518632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JANUARY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98188" y="3555922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JUNE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568317" y="4423824"/>
            <a:ext cx="3825401" cy="2434176"/>
            <a:chOff x="1260190" y="2194936"/>
            <a:chExt cx="7127439" cy="3695037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10554" y="2194936"/>
              <a:ext cx="7077075" cy="311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60190" y="5308948"/>
              <a:ext cx="64389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9" name="Straight Connector 28"/>
          <p:cNvCxnSpPr/>
          <p:nvPr/>
        </p:nvCxnSpPr>
        <p:spPr>
          <a:xfrm>
            <a:off x="308837" y="3481900"/>
            <a:ext cx="11560196" cy="44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8947" y="2314308"/>
            <a:ext cx="7092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0B1D3"/>
                </a:solidFill>
                <a:latin typeface="Roboto Slab" pitchFamily="2" charset="0"/>
                <a:ea typeface="Roboto Slab" pitchFamily="2" charset="0"/>
              </a:rPr>
              <a:t>Can birds shift the timing of their migration to adjust to changing climate?</a:t>
            </a:r>
          </a:p>
        </p:txBody>
      </p:sp>
      <p:sp>
        <p:nvSpPr>
          <p:cNvPr id="30" name="Down Arrow 29"/>
          <p:cNvSpPr/>
          <p:nvPr/>
        </p:nvSpPr>
        <p:spPr>
          <a:xfrm rot="10800000" flipV="1">
            <a:off x="7777526" y="3150093"/>
            <a:ext cx="237744" cy="319919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2" descr="http://static.flickr.com/2238/2148457971_8475d5226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67" b="69067" l="6564" r="868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2" t="2914" r="3816" b="23467"/>
          <a:stretch/>
        </p:blipFill>
        <p:spPr bwMode="auto">
          <a:xfrm>
            <a:off x="7361210" y="2024934"/>
            <a:ext cx="1229087" cy="137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360981" y="3461118"/>
            <a:ext cx="478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B1D3"/>
                </a:solidFill>
                <a:latin typeface="Montserrat Medium" panose="00000600000000000000" pitchFamily="50" charset="0"/>
              </a:rPr>
              <a:t>?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8022249" y="3846064"/>
            <a:ext cx="785780" cy="462"/>
          </a:xfrm>
          <a:prstGeom prst="straightConnector1">
            <a:avLst/>
          </a:prstGeom>
          <a:ln w="127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823553" y="3518632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APRIL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3778710" y="1101439"/>
            <a:ext cx="689587" cy="45720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8" descr="http://cs.birdwatchingdaily.com/BRDCS/cfs-file.ashx/__key/CommunityServer.Components.PostAttachments/00.00.07.65.88/IMG_5F00_3533_2D00_2.jpg"/>
          <p:cNvPicPr>
            <a:picLocks noChangeAspect="1" noChangeArrowheads="1"/>
          </p:cNvPicPr>
          <p:nvPr/>
        </p:nvPicPr>
        <p:blipFill rotWithShape="1">
          <a:blip r:embed="rId7" cstate="print"/>
          <a:srcRect l="23341" t="12285" r="20057" b="13029"/>
          <a:stretch/>
        </p:blipFill>
        <p:spPr bwMode="auto">
          <a:xfrm flipH="1">
            <a:off x="7067258" y="4144294"/>
            <a:ext cx="2670486" cy="234911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80B1D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8" descr="http://www.danimouser.com/photography/wp-content/uploads/2011/05/10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91" y="294152"/>
            <a:ext cx="2743200" cy="18256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http://www.statesymbolsusa.org/IMAGES/Vermont/Acer-saccharum-sugar-maple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7"/>
          <a:stretch/>
        </p:blipFill>
        <p:spPr bwMode="auto">
          <a:xfrm>
            <a:off x="8714892" y="297952"/>
            <a:ext cx="2743200" cy="182344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://farm1.staticflickr.com/150/383642098_29e3b6f10a_z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90" y="274664"/>
            <a:ext cx="2743200" cy="18302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74" y="49248"/>
            <a:ext cx="10515600" cy="1325563"/>
          </a:xfrm>
        </p:spPr>
        <p:txBody>
          <a:bodyPr/>
          <a:lstStyle/>
          <a:p>
            <a:r>
              <a:rPr lang="en-US" b="1" dirty="0" smtClean="0"/>
              <a:t>Some birds can adjust arrival dates to spring climate</a:t>
            </a:r>
            <a:endParaRPr lang="en-US" b="1" dirty="0"/>
          </a:p>
        </p:txBody>
      </p:sp>
      <p:pic>
        <p:nvPicPr>
          <p:cNvPr id="286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1074" y="3606358"/>
            <a:ext cx="4013935" cy="2851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http://www.lilibirds.com/gallery2/d/1086-5/scarlet+tanager+male+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1464" y="3491780"/>
            <a:ext cx="3857557" cy="2465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" name="Group 26"/>
          <p:cNvGrpSpPr/>
          <p:nvPr/>
        </p:nvGrpSpPr>
        <p:grpSpPr>
          <a:xfrm>
            <a:off x="7977705" y="1440681"/>
            <a:ext cx="1208177" cy="2051099"/>
            <a:chOff x="6453704" y="2037249"/>
            <a:chExt cx="1208177" cy="2051099"/>
          </a:xfrm>
        </p:grpSpPr>
        <p:sp>
          <p:nvSpPr>
            <p:cNvPr id="21" name="Down Arrow 20"/>
            <p:cNvSpPr/>
            <p:nvPr/>
          </p:nvSpPr>
          <p:spPr>
            <a:xfrm rot="10800000">
              <a:off x="6977825" y="3532273"/>
              <a:ext cx="172745" cy="556075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53704" y="2037249"/>
              <a:ext cx="1208177" cy="1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1176041" y="4009227"/>
            <a:ext cx="272053" cy="191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9102" y="3910986"/>
            <a:ext cx="587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May</a:t>
            </a:r>
            <a:r>
              <a:rPr lang="en-US" sz="1400" dirty="0"/>
              <a:t>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3855" y="5710818"/>
            <a:ext cx="678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May</a:t>
            </a:r>
            <a:r>
              <a:rPr lang="en-US" sz="1400" dirty="0"/>
              <a:t> 12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15086" y="4350553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23903" y="479767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8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6703" y="52571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sp>
        <p:nvSpPr>
          <p:cNvPr id="37" name="Rectangle 36"/>
          <p:cNvSpPr/>
          <p:nvPr/>
        </p:nvSpPr>
        <p:spPr>
          <a:xfrm rot="16200000">
            <a:off x="4043237" y="4699288"/>
            <a:ext cx="189160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990099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990099"/>
                </a:solidFill>
              </a:rPr>
              <a:t>Temperature (°C)</a:t>
            </a:r>
          </a:p>
        </p:txBody>
      </p:sp>
      <p:sp>
        <p:nvSpPr>
          <p:cNvPr id="38" name="Rectangle 37"/>
          <p:cNvSpPr/>
          <p:nvPr/>
        </p:nvSpPr>
        <p:spPr>
          <a:xfrm rot="16200000">
            <a:off x="334216" y="4753447"/>
            <a:ext cx="137730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Arrival Date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349725" y="6552051"/>
            <a:ext cx="2004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Slab" pitchFamily="2" charset="0"/>
                <a:ea typeface="Roboto Slab" pitchFamily="2" charset="0"/>
              </a:rPr>
              <a:t>Hurlbert &amp; Liang 2012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5888" y="2898525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JANUARY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98188" y="2935815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JUNE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08837" y="2872309"/>
            <a:ext cx="11560196" cy="44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23553" y="2898525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ontserrat Medium" panose="00000600000000000000" pitchFamily="50" charset="0"/>
              </a:rPr>
              <a:t>APRIL</a:t>
            </a:r>
            <a:endParaRPr lang="en-US" sz="2400" dirty="0">
              <a:latin typeface="Montserrat Medium" panose="000006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-0.10118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0118 -2.22222E-6 L 0.03893 -2.22222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893 -2.22222E-6 L -0.01706 -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But many others are having trouble adjusting</a:t>
            </a:r>
            <a:endParaRPr lang="en-US" sz="3600" b="1" dirty="0">
              <a:solidFill>
                <a:schemeClr val="accent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0" name="Picture 2" descr="File:RosebreastedGrosbeak08.jpg"/>
          <p:cNvPicPr>
            <a:picLocks noChangeAspect="1" noChangeArrowheads="1"/>
          </p:cNvPicPr>
          <p:nvPr/>
        </p:nvPicPr>
        <p:blipFill rotWithShape="1">
          <a:blip r:embed="rId3" cstate="print"/>
          <a:srcRect l="10998" r="23844"/>
          <a:stretch/>
        </p:blipFill>
        <p:spPr bwMode="auto">
          <a:xfrm>
            <a:off x="8587294" y="1468265"/>
            <a:ext cx="2380892" cy="237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10" descr="http://d2zntewxcgdtk7.cloudfront.net/Eastern_Wood-Pewee_s52-13-194_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5813" y="1468265"/>
            <a:ext cx="1901185" cy="237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 l="22639" t="676" r="6919" b="676"/>
          <a:stretch/>
        </p:blipFill>
        <p:spPr bwMode="auto">
          <a:xfrm>
            <a:off x="1199396" y="1468265"/>
            <a:ext cx="2377440" cy="2377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98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17055</TotalTime>
  <Words>1012</Words>
  <Application>Microsoft Office PowerPoint</Application>
  <PresentationFormat>Widescreen</PresentationFormat>
  <Paragraphs>229</Paragraphs>
  <Slides>54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Kaushan Script</vt:lpstr>
      <vt:lpstr>Montserrat Light</vt:lpstr>
      <vt:lpstr>Montserrat Medium</vt:lpstr>
      <vt:lpstr>Montserrat SemiBold</vt:lpstr>
      <vt:lpstr>Roboto Slab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birds can adjust arrival dates to spring climate</vt:lpstr>
      <vt:lpstr>But many others are having trouble adjusting</vt:lpstr>
      <vt:lpstr>But many others are having trouble adjusting</vt:lpstr>
      <vt:lpstr>Insects are showing widespread declines globally</vt:lpstr>
      <vt:lpstr>PowerPoint Presentation</vt:lpstr>
      <vt:lpstr>PowerPoint Presentation</vt:lpstr>
      <vt:lpstr>Science Goals</vt:lpstr>
      <vt:lpstr>Science Goals</vt:lpstr>
      <vt:lpstr>Science Goals</vt:lpstr>
      <vt:lpstr>Education Goals</vt:lpstr>
      <vt:lpstr>Education Goals</vt:lpstr>
      <vt:lpstr>Where will Caterpillars Count! work best?</vt:lpstr>
      <vt:lpstr>Where will Caterpillars Count! work best?</vt:lpstr>
      <vt:lpstr>Set up Survey Site</vt:lpstr>
      <vt:lpstr>PowerPoint Presentation</vt:lpstr>
      <vt:lpstr>Collect and Submit Data</vt:lpstr>
      <vt:lpstr>Arthropod ID</vt:lpstr>
      <vt:lpstr>Beetles</vt:lpstr>
      <vt:lpstr>True Bugs</vt:lpstr>
      <vt:lpstr>Leafhoppers, Planthoppers, Cicadas</vt:lpstr>
      <vt:lpstr>Aphids and Psyllids</vt:lpstr>
      <vt:lpstr>Grasshoppers, Crickets and Katydids</vt:lpstr>
      <vt:lpstr>Daddy longlegs</vt:lpstr>
      <vt:lpstr>Caterpillars</vt:lpstr>
      <vt:lpstr>Arthropod ID</vt:lpstr>
      <vt:lpstr>Arthropod ID</vt:lpstr>
      <vt:lpstr>PowerPoint Presentation</vt:lpstr>
      <vt:lpstr>Mobile App</vt:lpstr>
      <vt:lpstr>Mobile App</vt:lpstr>
      <vt:lpstr>PowerPoint Presentation</vt:lpstr>
      <vt:lpstr>PowerPoint Presentation</vt:lpstr>
      <vt:lpstr>Let’s get out and try it!</vt:lpstr>
      <vt:lpstr>PowerPoint Presentation</vt:lpstr>
      <vt:lpstr>Manage My Surveys</vt:lpstr>
      <vt:lpstr>Explore the Data</vt:lpstr>
      <vt:lpstr>PowerPoint Presentation</vt:lpstr>
      <vt:lpstr>PowerPoint Presentation</vt:lpstr>
      <vt:lpstr>Visualize the composition of different arthropod groups…</vt:lpstr>
      <vt:lpstr>…and how arthropod composition varies by tree species, site or year</vt:lpstr>
      <vt:lpstr>PowerPoint Presentation</vt:lpstr>
      <vt:lpstr>What have we found so far?</vt:lpstr>
      <vt:lpstr>Different sampling methods yield different perceptions of the relative abundance of arthropod groups</vt:lpstr>
      <vt:lpstr>PowerPoint Presentation</vt:lpstr>
      <vt:lpstr>PowerPoint Presentation</vt:lpstr>
      <vt:lpstr>PowerPoint Presentation</vt:lpstr>
      <vt:lpstr>How are birds timing migration and breeding relative to the seasonality of their food sources?</vt:lpstr>
      <vt:lpstr>Join Us! </vt:lpstr>
    </vt:vector>
  </TitlesOfParts>
  <Company>The University of North Carolina at Chapel Hill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 User</dc:creator>
  <cp:lastModifiedBy>Hurlbert, Allen Hartley</cp:lastModifiedBy>
  <cp:revision>514</cp:revision>
  <dcterms:created xsi:type="dcterms:W3CDTF">2012-03-06T01:42:56Z</dcterms:created>
  <dcterms:modified xsi:type="dcterms:W3CDTF">2019-05-07T02:19:47Z</dcterms:modified>
</cp:coreProperties>
</file>